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60" r:id="rId4"/>
    <p:sldId id="266" r:id="rId5"/>
    <p:sldId id="272" r:id="rId6"/>
    <p:sldId id="270" r:id="rId7"/>
    <p:sldId id="263" r:id="rId8"/>
    <p:sldId id="262" r:id="rId9"/>
    <p:sldId id="274" r:id="rId10"/>
    <p:sldId id="264" r:id="rId11"/>
    <p:sldId id="275" r:id="rId12"/>
    <p:sldId id="276" r:id="rId13"/>
    <p:sldId id="277" r:id="rId14"/>
    <p:sldId id="280" r:id="rId15"/>
    <p:sldId id="278" r:id="rId16"/>
    <p:sldId id="279" r:id="rId17"/>
    <p:sldId id="285" r:id="rId18"/>
    <p:sldId id="284" r:id="rId19"/>
    <p:sldId id="258" r:id="rId20"/>
    <p:sldId id="287" r:id="rId21"/>
    <p:sldId id="286" r:id="rId22"/>
    <p:sldId id="28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31" autoAdjust="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study\&#31232;&#26377;&#31181;&#20998;&#26512;\rpt.spac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/>
      <c:lineChart>
        <c:grouping val="standard"/>
        <c:ser>
          <c:idx val="1"/>
          <c:order val="0"/>
          <c:tx>
            <c:strRef>
              <c:f>COEFS!$B$1</c:f>
              <c:strCache>
                <c:ptCount val="1"/>
                <c:pt idx="0">
                  <c:v>GTS</c:v>
                </c:pt>
              </c:strCache>
            </c:strRef>
          </c:tx>
          <c:cat>
            <c:numRef>
              <c:f>COEFS!$A$2:$A$6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50</c:v>
                </c:pt>
                <c:pt idx="4">
                  <c:v>100</c:v>
                </c:pt>
              </c:numCache>
            </c:numRef>
          </c:cat>
          <c:val>
            <c:numRef>
              <c:f>COEFS!$B$2:$B$6</c:f>
              <c:numCache>
                <c:formatCode>General</c:formatCode>
                <c:ptCount val="5"/>
                <c:pt idx="0">
                  <c:v>-0.30680240000000064</c:v>
                </c:pt>
                <c:pt idx="1">
                  <c:v>-0.35904630000000032</c:v>
                </c:pt>
                <c:pt idx="2">
                  <c:v>-0.12216380000000011</c:v>
                </c:pt>
                <c:pt idx="3">
                  <c:v>-0.36139300000000002</c:v>
                </c:pt>
                <c:pt idx="4">
                  <c:v>0.50140649999999898</c:v>
                </c:pt>
              </c:numCache>
            </c:numRef>
          </c:val>
        </c:ser>
        <c:ser>
          <c:idx val="2"/>
          <c:order val="1"/>
          <c:tx>
            <c:strRef>
              <c:f>COEFS!$C$1</c:f>
              <c:strCache>
                <c:ptCount val="1"/>
                <c:pt idx="0">
                  <c:v>BCI</c:v>
                </c:pt>
              </c:strCache>
            </c:strRef>
          </c:tx>
          <c:cat>
            <c:numRef>
              <c:f>COEFS!$A$2:$A$6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50</c:v>
                </c:pt>
                <c:pt idx="4">
                  <c:v>100</c:v>
                </c:pt>
              </c:numCache>
            </c:numRef>
          </c:cat>
          <c:val>
            <c:numRef>
              <c:f>COEFS!$C$2:$C$6</c:f>
              <c:numCache>
                <c:formatCode>General</c:formatCode>
                <c:ptCount val="5"/>
                <c:pt idx="0">
                  <c:v>-4.8876190000000083E-2</c:v>
                </c:pt>
                <c:pt idx="1">
                  <c:v>-3.2593420000000005E-2</c:v>
                </c:pt>
                <c:pt idx="2">
                  <c:v>0.10430768</c:v>
                </c:pt>
                <c:pt idx="3">
                  <c:v>9.345732000000026E-2</c:v>
                </c:pt>
                <c:pt idx="4">
                  <c:v>0.32525245000000008</c:v>
                </c:pt>
              </c:numCache>
            </c:numRef>
          </c:val>
        </c:ser>
        <c:ser>
          <c:idx val="3"/>
          <c:order val="2"/>
          <c:tx>
            <c:strRef>
              <c:f>COEFS!$D$1</c:f>
              <c:strCache>
                <c:ptCount val="1"/>
                <c:pt idx="0">
                  <c:v>DHS</c:v>
                </c:pt>
              </c:strCache>
            </c:strRef>
          </c:tx>
          <c:cat>
            <c:numRef>
              <c:f>COEFS!$A$2:$A$6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50</c:v>
                </c:pt>
                <c:pt idx="4">
                  <c:v>100</c:v>
                </c:pt>
              </c:numCache>
            </c:numRef>
          </c:cat>
          <c:val>
            <c:numRef>
              <c:f>COEFS!$D$2:$D$6</c:f>
              <c:numCache>
                <c:formatCode>General</c:formatCode>
                <c:ptCount val="5"/>
                <c:pt idx="0">
                  <c:v>-4.2466430000000178E-3</c:v>
                </c:pt>
                <c:pt idx="1">
                  <c:v>6.3959505999999999E-2</c:v>
                </c:pt>
                <c:pt idx="2">
                  <c:v>7.8381782000000108E-2</c:v>
                </c:pt>
                <c:pt idx="3">
                  <c:v>0.18293256799999999</c:v>
                </c:pt>
                <c:pt idx="4">
                  <c:v>0.33274206700000064</c:v>
                </c:pt>
              </c:numCache>
            </c:numRef>
          </c:val>
        </c:ser>
        <c:marker val="1"/>
        <c:axId val="49518464"/>
        <c:axId val="49520000"/>
      </c:lineChart>
      <c:catAx>
        <c:axId val="49518464"/>
        <c:scaling>
          <c:orientation val="minMax"/>
        </c:scaling>
        <c:axPos val="b"/>
        <c:numFmt formatCode="General" sourceLinked="1"/>
        <c:tickLblPos val="nextTo"/>
        <c:crossAx val="49520000"/>
        <c:crosses val="autoZero"/>
        <c:auto val="1"/>
        <c:lblAlgn val="ctr"/>
        <c:lblOffset val="100"/>
      </c:catAx>
      <c:valAx>
        <c:axId val="49520000"/>
        <c:scaling>
          <c:orientation val="minMax"/>
        </c:scaling>
        <c:axPos val="l"/>
        <c:majorGridlines/>
        <c:numFmt formatCode="General" sourceLinked="1"/>
        <c:tickLblPos val="nextTo"/>
        <c:crossAx val="495184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877AE-BA91-4EDA-898B-03B3DC2D7DA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88FC554-D29F-4B87-B6E5-CF8A37A98A64}">
      <dgm:prSet phldrT="[文本]"/>
      <dgm:spPr/>
      <dgm:t>
        <a:bodyPr/>
        <a:lstStyle/>
        <a:p>
          <a:r>
            <a:rPr lang="zh-CN" altLang="en-US" dirty="0" smtClean="0"/>
            <a:t>根据当前研究的尺度抽取稀有种集合。</a:t>
          </a:r>
          <a:endParaRPr lang="zh-CN" altLang="en-US" dirty="0"/>
        </a:p>
      </dgm:t>
    </dgm:pt>
    <dgm:pt modelId="{3A28330D-4286-4357-9A08-5BFBEF80BDD0}" type="parTrans" cxnId="{822B1E9F-2748-4C50-B195-0D735D2213E7}">
      <dgm:prSet/>
      <dgm:spPr/>
      <dgm:t>
        <a:bodyPr/>
        <a:lstStyle/>
        <a:p>
          <a:endParaRPr lang="zh-CN" altLang="en-US"/>
        </a:p>
      </dgm:t>
    </dgm:pt>
    <dgm:pt modelId="{0756E768-951F-41E9-8EEA-A6986D48826D}" type="sibTrans" cxnId="{822B1E9F-2748-4C50-B195-0D735D2213E7}">
      <dgm:prSet/>
      <dgm:spPr/>
      <dgm:t>
        <a:bodyPr/>
        <a:lstStyle/>
        <a:p>
          <a:endParaRPr lang="zh-CN" altLang="en-US"/>
        </a:p>
      </dgm:t>
    </dgm:pt>
    <dgm:pt modelId="{F611BCBD-71F4-41A9-859F-A89BB8854C8E}">
      <dgm:prSet phldrT="[文本]"/>
      <dgm:spPr/>
      <dgm:t>
        <a:bodyPr/>
        <a:lstStyle/>
        <a:p>
          <a:r>
            <a:rPr lang="zh-CN" altLang="en-US" dirty="0" smtClean="0"/>
            <a:t>分析集合中的稀有种在样方中的存在</a:t>
          </a:r>
          <a:r>
            <a:rPr lang="zh-CN" altLang="en-US" dirty="0" smtClean="0"/>
            <a:t>情况及该稀有种与样方中其它物种的亲缘关系之间的回归关系</a:t>
          </a:r>
          <a:r>
            <a:rPr lang="zh-CN" altLang="en-US" dirty="0" smtClean="0"/>
            <a:t>。</a:t>
          </a:r>
          <a:endParaRPr lang="zh-CN" altLang="en-US" dirty="0"/>
        </a:p>
      </dgm:t>
    </dgm:pt>
    <dgm:pt modelId="{6573A0FC-F71D-4D9E-96F0-18C38378CC35}" type="parTrans" cxnId="{5216300C-A007-4FEB-A47A-724B203E7DFC}">
      <dgm:prSet/>
      <dgm:spPr/>
      <dgm:t>
        <a:bodyPr/>
        <a:lstStyle/>
        <a:p>
          <a:endParaRPr lang="zh-CN" altLang="en-US"/>
        </a:p>
      </dgm:t>
    </dgm:pt>
    <dgm:pt modelId="{CF3BA08E-4F30-45E9-A274-17A96A6EDEFE}" type="sibTrans" cxnId="{5216300C-A007-4FEB-A47A-724B203E7DFC}">
      <dgm:prSet/>
      <dgm:spPr/>
      <dgm:t>
        <a:bodyPr/>
        <a:lstStyle/>
        <a:p>
          <a:endParaRPr lang="zh-CN" altLang="en-US"/>
        </a:p>
      </dgm:t>
    </dgm:pt>
    <dgm:pt modelId="{EA242E7F-6FFD-4D64-BE09-97BB74460556}">
      <dgm:prSet phldrT="[文本]"/>
      <dgm:spPr/>
      <dgm:t>
        <a:bodyPr/>
        <a:lstStyle/>
        <a:p>
          <a:r>
            <a:rPr lang="zh-CN" altLang="en-US" dirty="0" smtClean="0"/>
            <a:t>对比不同尺度上</a:t>
          </a:r>
          <a:r>
            <a:rPr lang="zh-CN" altLang="en-US" dirty="0" smtClean="0"/>
            <a:t>这些回归关系</a:t>
          </a:r>
          <a:r>
            <a:rPr lang="zh-CN" altLang="en-US" dirty="0" smtClean="0"/>
            <a:t>的差异</a:t>
          </a:r>
          <a:r>
            <a:rPr lang="zh-CN" altLang="en-US" dirty="0" smtClean="0"/>
            <a:t>，以进一步</a:t>
          </a:r>
          <a:r>
            <a:rPr lang="zh-CN" altLang="en-US" dirty="0" smtClean="0"/>
            <a:t>探讨生态位过程的影响与尺度的关系。</a:t>
          </a:r>
          <a:endParaRPr lang="zh-CN" altLang="en-US" dirty="0"/>
        </a:p>
      </dgm:t>
    </dgm:pt>
    <dgm:pt modelId="{17A1DAE1-AAE7-4659-9B2F-550D3A347BAB}" type="parTrans" cxnId="{56B27294-343F-4495-9676-8CD1AF463A1D}">
      <dgm:prSet/>
      <dgm:spPr/>
      <dgm:t>
        <a:bodyPr/>
        <a:lstStyle/>
        <a:p>
          <a:endParaRPr lang="zh-CN" altLang="en-US"/>
        </a:p>
      </dgm:t>
    </dgm:pt>
    <dgm:pt modelId="{72FEC9C9-98A8-4A55-9B4F-142F6F325F19}" type="sibTrans" cxnId="{56B27294-343F-4495-9676-8CD1AF463A1D}">
      <dgm:prSet/>
      <dgm:spPr/>
      <dgm:t>
        <a:bodyPr/>
        <a:lstStyle/>
        <a:p>
          <a:endParaRPr lang="zh-CN" altLang="en-US"/>
        </a:p>
      </dgm:t>
    </dgm:pt>
    <dgm:pt modelId="{36B9AC21-24A2-4012-A6D5-F878255F9454}" type="pres">
      <dgm:prSet presAssocID="{814877AE-BA91-4EDA-898B-03B3DC2D7D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BF644C-8660-4CD2-8365-0888758ADB58}" type="pres">
      <dgm:prSet presAssocID="{814877AE-BA91-4EDA-898B-03B3DC2D7DAE}" presName="dummyMaxCanvas" presStyleCnt="0">
        <dgm:presLayoutVars/>
      </dgm:prSet>
      <dgm:spPr/>
    </dgm:pt>
    <dgm:pt modelId="{D5CE83F9-8FA6-4F60-9135-5A0791B2E43F}" type="pres">
      <dgm:prSet presAssocID="{814877AE-BA91-4EDA-898B-03B3DC2D7DA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C8738A-8190-491E-B309-E4D7ED750E38}" type="pres">
      <dgm:prSet presAssocID="{814877AE-BA91-4EDA-898B-03B3DC2D7DA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4DD698-B723-4FE8-B6AE-AB78046CA0AB}" type="pres">
      <dgm:prSet presAssocID="{814877AE-BA91-4EDA-898B-03B3DC2D7DA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DFE07C-71D2-4A9C-8EF2-DCB56E79DACC}" type="pres">
      <dgm:prSet presAssocID="{814877AE-BA91-4EDA-898B-03B3DC2D7DA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F1BF5F-AEB9-4505-A26D-AAFCFC41EBBE}" type="pres">
      <dgm:prSet presAssocID="{814877AE-BA91-4EDA-898B-03B3DC2D7DA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919819-2640-473F-9B01-93386A588645}" type="pres">
      <dgm:prSet presAssocID="{814877AE-BA91-4EDA-898B-03B3DC2D7DA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23F6B9-628E-4736-B2AA-3027DCE69A57}" type="pres">
      <dgm:prSet presAssocID="{814877AE-BA91-4EDA-898B-03B3DC2D7DA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D04831-8B26-4D44-93E6-A8A25B3EB68C}" type="pres">
      <dgm:prSet presAssocID="{814877AE-BA91-4EDA-898B-03B3DC2D7DA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9B7A171-9FAF-40BD-A9C8-05BFF93A13BB}" type="presOf" srcId="{488FC554-D29F-4B87-B6E5-CF8A37A98A64}" destId="{D5CE83F9-8FA6-4F60-9135-5A0791B2E43F}" srcOrd="0" destOrd="0" presId="urn:microsoft.com/office/officeart/2005/8/layout/vProcess5"/>
    <dgm:cxn modelId="{D5B9F91F-08BE-457E-9735-BB721E632B05}" type="presOf" srcId="{EA242E7F-6FFD-4D64-BE09-97BB74460556}" destId="{5F4DD698-B723-4FE8-B6AE-AB78046CA0AB}" srcOrd="0" destOrd="0" presId="urn:microsoft.com/office/officeart/2005/8/layout/vProcess5"/>
    <dgm:cxn modelId="{822B1E9F-2748-4C50-B195-0D735D2213E7}" srcId="{814877AE-BA91-4EDA-898B-03B3DC2D7DAE}" destId="{488FC554-D29F-4B87-B6E5-CF8A37A98A64}" srcOrd="0" destOrd="0" parTransId="{3A28330D-4286-4357-9A08-5BFBEF80BDD0}" sibTransId="{0756E768-951F-41E9-8EEA-A6986D48826D}"/>
    <dgm:cxn modelId="{2695900E-6662-4F45-A7DC-5E202D8BB1A1}" type="presOf" srcId="{488FC554-D29F-4B87-B6E5-CF8A37A98A64}" destId="{46919819-2640-473F-9B01-93386A588645}" srcOrd="1" destOrd="0" presId="urn:microsoft.com/office/officeart/2005/8/layout/vProcess5"/>
    <dgm:cxn modelId="{B53EC361-5E06-4ACE-BB88-52630A81E07C}" type="presOf" srcId="{F611BCBD-71F4-41A9-859F-A89BB8854C8E}" destId="{04C8738A-8190-491E-B309-E4D7ED750E38}" srcOrd="0" destOrd="0" presId="urn:microsoft.com/office/officeart/2005/8/layout/vProcess5"/>
    <dgm:cxn modelId="{8CC9BCB9-7C09-4619-83F5-DBF58B9CAC88}" type="presOf" srcId="{F611BCBD-71F4-41A9-859F-A89BB8854C8E}" destId="{BA23F6B9-628E-4736-B2AA-3027DCE69A57}" srcOrd="1" destOrd="0" presId="urn:microsoft.com/office/officeart/2005/8/layout/vProcess5"/>
    <dgm:cxn modelId="{3781AD2F-BD1C-4130-8C41-40D5A2822055}" type="presOf" srcId="{EA242E7F-6FFD-4D64-BE09-97BB74460556}" destId="{EED04831-8B26-4D44-93E6-A8A25B3EB68C}" srcOrd="1" destOrd="0" presId="urn:microsoft.com/office/officeart/2005/8/layout/vProcess5"/>
    <dgm:cxn modelId="{5216300C-A007-4FEB-A47A-724B203E7DFC}" srcId="{814877AE-BA91-4EDA-898B-03B3DC2D7DAE}" destId="{F611BCBD-71F4-41A9-859F-A89BB8854C8E}" srcOrd="1" destOrd="0" parTransId="{6573A0FC-F71D-4D9E-96F0-18C38378CC35}" sibTransId="{CF3BA08E-4F30-45E9-A274-17A96A6EDEFE}"/>
    <dgm:cxn modelId="{B180E5FE-CFBA-48A9-8C59-C39159E82CD8}" type="presOf" srcId="{CF3BA08E-4F30-45E9-A274-17A96A6EDEFE}" destId="{24F1BF5F-AEB9-4505-A26D-AAFCFC41EBBE}" srcOrd="0" destOrd="0" presId="urn:microsoft.com/office/officeart/2005/8/layout/vProcess5"/>
    <dgm:cxn modelId="{A77F2ED0-A563-4469-82BF-A0CCED34D99F}" type="presOf" srcId="{0756E768-951F-41E9-8EEA-A6986D48826D}" destId="{08DFE07C-71D2-4A9C-8EF2-DCB56E79DACC}" srcOrd="0" destOrd="0" presId="urn:microsoft.com/office/officeart/2005/8/layout/vProcess5"/>
    <dgm:cxn modelId="{14B477EF-D7C9-454B-86FC-F08C37F34245}" type="presOf" srcId="{814877AE-BA91-4EDA-898B-03B3DC2D7DAE}" destId="{36B9AC21-24A2-4012-A6D5-F878255F9454}" srcOrd="0" destOrd="0" presId="urn:microsoft.com/office/officeart/2005/8/layout/vProcess5"/>
    <dgm:cxn modelId="{56B27294-343F-4495-9676-8CD1AF463A1D}" srcId="{814877AE-BA91-4EDA-898B-03B3DC2D7DAE}" destId="{EA242E7F-6FFD-4D64-BE09-97BB74460556}" srcOrd="2" destOrd="0" parTransId="{17A1DAE1-AAE7-4659-9B2F-550D3A347BAB}" sibTransId="{72FEC9C9-98A8-4A55-9B4F-142F6F325F19}"/>
    <dgm:cxn modelId="{FA1E83DA-F383-45D0-A2D6-824E3BE9D1AF}" type="presParOf" srcId="{36B9AC21-24A2-4012-A6D5-F878255F9454}" destId="{6CBF644C-8660-4CD2-8365-0888758ADB58}" srcOrd="0" destOrd="0" presId="urn:microsoft.com/office/officeart/2005/8/layout/vProcess5"/>
    <dgm:cxn modelId="{B8D88650-1553-4057-A8B0-C0248B57E19C}" type="presParOf" srcId="{36B9AC21-24A2-4012-A6D5-F878255F9454}" destId="{D5CE83F9-8FA6-4F60-9135-5A0791B2E43F}" srcOrd="1" destOrd="0" presId="urn:microsoft.com/office/officeart/2005/8/layout/vProcess5"/>
    <dgm:cxn modelId="{E26EC777-18C2-4833-81B5-057497E2603C}" type="presParOf" srcId="{36B9AC21-24A2-4012-A6D5-F878255F9454}" destId="{04C8738A-8190-491E-B309-E4D7ED750E38}" srcOrd="2" destOrd="0" presId="urn:microsoft.com/office/officeart/2005/8/layout/vProcess5"/>
    <dgm:cxn modelId="{3D33BE94-8307-4D82-B73F-8BE641EB106B}" type="presParOf" srcId="{36B9AC21-24A2-4012-A6D5-F878255F9454}" destId="{5F4DD698-B723-4FE8-B6AE-AB78046CA0AB}" srcOrd="3" destOrd="0" presId="urn:microsoft.com/office/officeart/2005/8/layout/vProcess5"/>
    <dgm:cxn modelId="{2ECF4520-ACA4-4EF2-ACF9-A5639A04857F}" type="presParOf" srcId="{36B9AC21-24A2-4012-A6D5-F878255F9454}" destId="{08DFE07C-71D2-4A9C-8EF2-DCB56E79DACC}" srcOrd="4" destOrd="0" presId="urn:microsoft.com/office/officeart/2005/8/layout/vProcess5"/>
    <dgm:cxn modelId="{370ABB03-3D35-431A-AED1-BE21A495ABCC}" type="presParOf" srcId="{36B9AC21-24A2-4012-A6D5-F878255F9454}" destId="{24F1BF5F-AEB9-4505-A26D-AAFCFC41EBBE}" srcOrd="5" destOrd="0" presId="urn:microsoft.com/office/officeart/2005/8/layout/vProcess5"/>
    <dgm:cxn modelId="{02EB5B18-F59E-4EAD-AABA-557D3A6B940F}" type="presParOf" srcId="{36B9AC21-24A2-4012-A6D5-F878255F9454}" destId="{46919819-2640-473F-9B01-93386A588645}" srcOrd="6" destOrd="0" presId="urn:microsoft.com/office/officeart/2005/8/layout/vProcess5"/>
    <dgm:cxn modelId="{4D0C8727-EA25-41F5-89D5-6D5EB327FA08}" type="presParOf" srcId="{36B9AC21-24A2-4012-A6D5-F878255F9454}" destId="{BA23F6B9-628E-4736-B2AA-3027DCE69A57}" srcOrd="7" destOrd="0" presId="urn:microsoft.com/office/officeart/2005/8/layout/vProcess5"/>
    <dgm:cxn modelId="{67EB3BE9-8047-4020-990C-15B694FB5AA0}" type="presParOf" srcId="{36B9AC21-24A2-4012-A6D5-F878255F9454}" destId="{EED04831-8B26-4D44-93E6-A8A25B3EB68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89A42-FA9B-49D3-96B1-E931D5F5BCC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ECF0BCE2-A478-4BA1-80EE-837C35B548F0}">
      <dgm:prSet/>
      <dgm:spPr/>
      <dgm:t>
        <a:bodyPr/>
        <a:lstStyle/>
        <a:p>
          <a:pPr rtl="0"/>
          <a:r>
            <a:rPr lang="zh-CN" dirty="0" smtClean="0"/>
            <a:t>将大样地按照设定的尺度划分样方。</a:t>
          </a:r>
          <a:endParaRPr lang="en-US" dirty="0"/>
        </a:p>
      </dgm:t>
    </dgm:pt>
    <dgm:pt modelId="{167872DA-5EAB-4458-84DF-1CD2BE6D4E15}" type="parTrans" cxnId="{3124CEE1-74BF-4B3A-B83A-6B411D14E4AE}">
      <dgm:prSet/>
      <dgm:spPr/>
      <dgm:t>
        <a:bodyPr/>
        <a:lstStyle/>
        <a:p>
          <a:endParaRPr lang="zh-CN" altLang="en-US"/>
        </a:p>
      </dgm:t>
    </dgm:pt>
    <dgm:pt modelId="{129C6BD0-6A65-44C7-A397-D7ACEA3E6122}" type="sibTrans" cxnId="{3124CEE1-74BF-4B3A-B83A-6B411D14E4AE}">
      <dgm:prSet/>
      <dgm:spPr/>
      <dgm:t>
        <a:bodyPr/>
        <a:lstStyle/>
        <a:p>
          <a:endParaRPr lang="zh-CN" altLang="en-US"/>
        </a:p>
      </dgm:t>
    </dgm:pt>
    <dgm:pt modelId="{1D397A12-718D-448C-8A86-73C3332CC3CD}">
      <dgm:prSet/>
      <dgm:spPr/>
      <dgm:t>
        <a:bodyPr/>
        <a:lstStyle/>
        <a:p>
          <a:pPr rtl="0"/>
          <a:r>
            <a:rPr lang="zh-CN" dirty="0" smtClean="0"/>
            <a:t>获得样地在设定尺度上的稀有种集合。</a:t>
          </a:r>
          <a:endParaRPr lang="en-US" dirty="0"/>
        </a:p>
      </dgm:t>
    </dgm:pt>
    <dgm:pt modelId="{2E071B09-644B-42AC-88BA-153E9119D7A6}" type="parTrans" cxnId="{4B945EA6-0F60-4D9C-86B8-5DA2AEC190A2}">
      <dgm:prSet/>
      <dgm:spPr/>
      <dgm:t>
        <a:bodyPr/>
        <a:lstStyle/>
        <a:p>
          <a:endParaRPr lang="zh-CN" altLang="en-US"/>
        </a:p>
      </dgm:t>
    </dgm:pt>
    <dgm:pt modelId="{F30FC500-FB9D-4A1A-9D91-4E34AE2D63A5}" type="sibTrans" cxnId="{4B945EA6-0F60-4D9C-86B8-5DA2AEC190A2}">
      <dgm:prSet/>
      <dgm:spPr/>
      <dgm:t>
        <a:bodyPr/>
        <a:lstStyle/>
        <a:p>
          <a:endParaRPr lang="zh-CN" altLang="en-US"/>
        </a:p>
      </dgm:t>
    </dgm:pt>
    <dgm:pt modelId="{F236DAB3-33E7-42B8-A136-0ACD98D4A4CE}">
      <dgm:prSet/>
      <dgm:spPr/>
      <dgm:t>
        <a:bodyPr/>
        <a:lstStyle/>
        <a:p>
          <a:pPr rtl="0"/>
          <a:r>
            <a:rPr lang="zh-CN" dirty="0" smtClean="0"/>
            <a:t>计算稀有种集合中每一个种与每一个样方的</a:t>
          </a:r>
          <a:r>
            <a:rPr lang="en-US" dirty="0" smtClean="0"/>
            <a:t>NDT</a:t>
          </a:r>
          <a:r>
            <a:rPr lang="zh-CN" dirty="0" smtClean="0"/>
            <a:t>，并记录稀有种在该样地的存在情况。</a:t>
          </a:r>
          <a:endParaRPr lang="en-US" dirty="0"/>
        </a:p>
      </dgm:t>
    </dgm:pt>
    <dgm:pt modelId="{0CAC63F8-A331-43A3-B7A9-F18285B0E66F}" type="parTrans" cxnId="{7726F22F-E715-4D1F-AB20-7B15A42A6442}">
      <dgm:prSet/>
      <dgm:spPr/>
      <dgm:t>
        <a:bodyPr/>
        <a:lstStyle/>
        <a:p>
          <a:endParaRPr lang="zh-CN" altLang="en-US"/>
        </a:p>
      </dgm:t>
    </dgm:pt>
    <dgm:pt modelId="{71FB7F46-8172-40AC-A07B-018AB3C8163D}" type="sibTrans" cxnId="{7726F22F-E715-4D1F-AB20-7B15A42A6442}">
      <dgm:prSet/>
      <dgm:spPr/>
      <dgm:t>
        <a:bodyPr/>
        <a:lstStyle/>
        <a:p>
          <a:endParaRPr lang="zh-CN" altLang="en-US"/>
        </a:p>
      </dgm:t>
    </dgm:pt>
    <dgm:pt modelId="{B2F7B127-C5E0-4E2D-964D-43F7F0774A30}">
      <dgm:prSet/>
      <dgm:spPr/>
      <dgm:t>
        <a:bodyPr/>
        <a:lstStyle/>
        <a:p>
          <a:pPr rtl="0"/>
          <a:r>
            <a:rPr lang="zh-CN" dirty="0" smtClean="0"/>
            <a:t>使用</a:t>
          </a:r>
          <a:r>
            <a:rPr lang="en-US" dirty="0" smtClean="0"/>
            <a:t>Logistic</a:t>
          </a:r>
          <a:r>
            <a:rPr lang="zh-CN" dirty="0" smtClean="0"/>
            <a:t>回归方法分析一个稀有种在一个样方中的</a:t>
          </a:r>
          <a:r>
            <a:rPr lang="en-US" dirty="0" smtClean="0"/>
            <a:t>NDT</a:t>
          </a:r>
          <a:r>
            <a:rPr lang="zh-CN" dirty="0" smtClean="0"/>
            <a:t>对该种的存在情况的影响。</a:t>
          </a:r>
          <a:endParaRPr lang="en-US" dirty="0"/>
        </a:p>
      </dgm:t>
    </dgm:pt>
    <dgm:pt modelId="{5ADFEE84-A514-4C39-BAEB-E896BD4A81D4}" type="parTrans" cxnId="{87D2F057-6701-4EA2-94B9-5F386D44B534}">
      <dgm:prSet/>
      <dgm:spPr/>
      <dgm:t>
        <a:bodyPr/>
        <a:lstStyle/>
        <a:p>
          <a:endParaRPr lang="zh-CN" altLang="en-US"/>
        </a:p>
      </dgm:t>
    </dgm:pt>
    <dgm:pt modelId="{F116C8AB-FF07-4CD7-8C69-FBEA81977017}" type="sibTrans" cxnId="{87D2F057-6701-4EA2-94B9-5F386D44B534}">
      <dgm:prSet/>
      <dgm:spPr/>
      <dgm:t>
        <a:bodyPr/>
        <a:lstStyle/>
        <a:p>
          <a:endParaRPr lang="zh-CN" altLang="en-US"/>
        </a:p>
      </dgm:t>
    </dgm:pt>
    <dgm:pt modelId="{065101EF-753D-417D-A11F-0A9EC43955A4}" type="pres">
      <dgm:prSet presAssocID="{50089A42-FA9B-49D3-96B1-E931D5F5BC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3433EF2-2F24-49E6-8196-A38654FA9303}" type="pres">
      <dgm:prSet presAssocID="{50089A42-FA9B-49D3-96B1-E931D5F5BCC6}" presName="dummyMaxCanvas" presStyleCnt="0">
        <dgm:presLayoutVars/>
      </dgm:prSet>
      <dgm:spPr/>
    </dgm:pt>
    <dgm:pt modelId="{C46FA628-B95E-42E0-9562-CB3958F0244C}" type="pres">
      <dgm:prSet presAssocID="{50089A42-FA9B-49D3-96B1-E931D5F5BCC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2BB451-73BD-4A8A-BF84-DF2660E5E7E3}" type="pres">
      <dgm:prSet presAssocID="{50089A42-FA9B-49D3-96B1-E931D5F5BCC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F9445C-F807-48CE-99F5-09A5DBDE025F}" type="pres">
      <dgm:prSet presAssocID="{50089A42-FA9B-49D3-96B1-E931D5F5BCC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98CFBE-4F40-43D8-8310-BC230B69E17C}" type="pres">
      <dgm:prSet presAssocID="{50089A42-FA9B-49D3-96B1-E931D5F5BCC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86D87F-4679-4A8A-8852-BAE2E01E55A5}" type="pres">
      <dgm:prSet presAssocID="{50089A42-FA9B-49D3-96B1-E931D5F5BCC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2EA3E3-655A-4CDF-B2F1-5B5877891236}" type="pres">
      <dgm:prSet presAssocID="{50089A42-FA9B-49D3-96B1-E931D5F5BCC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F22A11-43F0-4377-9B4B-20F5C50E7101}" type="pres">
      <dgm:prSet presAssocID="{50089A42-FA9B-49D3-96B1-E931D5F5BCC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5C1453-B2A0-4D80-9107-F9C068B7DD9D}" type="pres">
      <dgm:prSet presAssocID="{50089A42-FA9B-49D3-96B1-E931D5F5BCC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3CE159-9FEB-4D03-82DB-013662F8C858}" type="pres">
      <dgm:prSet presAssocID="{50089A42-FA9B-49D3-96B1-E931D5F5BCC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F40820-C416-46BB-8624-8AB2736890AE}" type="pres">
      <dgm:prSet presAssocID="{50089A42-FA9B-49D3-96B1-E931D5F5BCC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782C94-DA30-4EE5-BD13-21C604CE0F6E}" type="pres">
      <dgm:prSet presAssocID="{50089A42-FA9B-49D3-96B1-E931D5F5BCC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4FEAFC-90B3-4A4B-9A9B-390831E8B237}" type="presOf" srcId="{B2F7B127-C5E0-4E2D-964D-43F7F0774A30}" destId="{AD782C94-DA30-4EE5-BD13-21C604CE0F6E}" srcOrd="1" destOrd="0" presId="urn:microsoft.com/office/officeart/2005/8/layout/vProcess5"/>
    <dgm:cxn modelId="{7DCAD11C-A29D-4887-8251-A17624921723}" type="presOf" srcId="{B2F7B127-C5E0-4E2D-964D-43F7F0774A30}" destId="{A298CFBE-4F40-43D8-8310-BC230B69E17C}" srcOrd="0" destOrd="0" presId="urn:microsoft.com/office/officeart/2005/8/layout/vProcess5"/>
    <dgm:cxn modelId="{E28F6E0E-8A83-4F98-B932-2A1E81E41702}" type="presOf" srcId="{F30FC500-FB9D-4A1A-9D91-4E34AE2D63A5}" destId="{362EA3E3-655A-4CDF-B2F1-5B5877891236}" srcOrd="0" destOrd="0" presId="urn:microsoft.com/office/officeart/2005/8/layout/vProcess5"/>
    <dgm:cxn modelId="{C91748A7-BEF8-49A3-9B4E-116F9B40ED63}" type="presOf" srcId="{F236DAB3-33E7-42B8-A136-0ACD98D4A4CE}" destId="{BFF40820-C416-46BB-8624-8AB2736890AE}" srcOrd="1" destOrd="0" presId="urn:microsoft.com/office/officeart/2005/8/layout/vProcess5"/>
    <dgm:cxn modelId="{4B945EA6-0F60-4D9C-86B8-5DA2AEC190A2}" srcId="{50089A42-FA9B-49D3-96B1-E931D5F5BCC6}" destId="{1D397A12-718D-448C-8A86-73C3332CC3CD}" srcOrd="1" destOrd="0" parTransId="{2E071B09-644B-42AC-88BA-153E9119D7A6}" sibTransId="{F30FC500-FB9D-4A1A-9D91-4E34AE2D63A5}"/>
    <dgm:cxn modelId="{BDD29B8F-4573-4F1B-A5B9-F8700701D545}" type="presOf" srcId="{50089A42-FA9B-49D3-96B1-E931D5F5BCC6}" destId="{065101EF-753D-417D-A11F-0A9EC43955A4}" srcOrd="0" destOrd="0" presId="urn:microsoft.com/office/officeart/2005/8/layout/vProcess5"/>
    <dgm:cxn modelId="{7726F22F-E715-4D1F-AB20-7B15A42A6442}" srcId="{50089A42-FA9B-49D3-96B1-E931D5F5BCC6}" destId="{F236DAB3-33E7-42B8-A136-0ACD98D4A4CE}" srcOrd="2" destOrd="0" parTransId="{0CAC63F8-A331-43A3-B7A9-F18285B0E66F}" sibTransId="{71FB7F46-8172-40AC-A07B-018AB3C8163D}"/>
    <dgm:cxn modelId="{FF6F02BC-6DAE-4B13-82CD-82D8DC56E50C}" type="presOf" srcId="{ECF0BCE2-A478-4BA1-80EE-837C35B548F0}" destId="{C46FA628-B95E-42E0-9562-CB3958F0244C}" srcOrd="0" destOrd="0" presId="urn:microsoft.com/office/officeart/2005/8/layout/vProcess5"/>
    <dgm:cxn modelId="{053893A4-C69F-421E-B127-7C5F6589DC14}" type="presOf" srcId="{71FB7F46-8172-40AC-A07B-018AB3C8163D}" destId="{62F22A11-43F0-4377-9B4B-20F5C50E7101}" srcOrd="0" destOrd="0" presId="urn:microsoft.com/office/officeart/2005/8/layout/vProcess5"/>
    <dgm:cxn modelId="{BD682A22-9B88-4073-A8D4-C801C8854680}" type="presOf" srcId="{ECF0BCE2-A478-4BA1-80EE-837C35B548F0}" destId="{3F5C1453-B2A0-4D80-9107-F9C068B7DD9D}" srcOrd="1" destOrd="0" presId="urn:microsoft.com/office/officeart/2005/8/layout/vProcess5"/>
    <dgm:cxn modelId="{D4836639-F370-41D0-8FDA-4261FAEBA5D5}" type="presOf" srcId="{1D397A12-718D-448C-8A86-73C3332CC3CD}" destId="{2B2BB451-73BD-4A8A-BF84-DF2660E5E7E3}" srcOrd="0" destOrd="0" presId="urn:microsoft.com/office/officeart/2005/8/layout/vProcess5"/>
    <dgm:cxn modelId="{87D2F057-6701-4EA2-94B9-5F386D44B534}" srcId="{50089A42-FA9B-49D3-96B1-E931D5F5BCC6}" destId="{B2F7B127-C5E0-4E2D-964D-43F7F0774A30}" srcOrd="3" destOrd="0" parTransId="{5ADFEE84-A514-4C39-BAEB-E896BD4A81D4}" sibTransId="{F116C8AB-FF07-4CD7-8C69-FBEA81977017}"/>
    <dgm:cxn modelId="{D3E5D7B0-C078-4725-9298-761EED759FC4}" type="presOf" srcId="{129C6BD0-6A65-44C7-A397-D7ACEA3E6122}" destId="{8986D87F-4679-4A8A-8852-BAE2E01E55A5}" srcOrd="0" destOrd="0" presId="urn:microsoft.com/office/officeart/2005/8/layout/vProcess5"/>
    <dgm:cxn modelId="{3124CEE1-74BF-4B3A-B83A-6B411D14E4AE}" srcId="{50089A42-FA9B-49D3-96B1-E931D5F5BCC6}" destId="{ECF0BCE2-A478-4BA1-80EE-837C35B548F0}" srcOrd="0" destOrd="0" parTransId="{167872DA-5EAB-4458-84DF-1CD2BE6D4E15}" sibTransId="{129C6BD0-6A65-44C7-A397-D7ACEA3E6122}"/>
    <dgm:cxn modelId="{503902F9-7C38-4C31-8525-C961C7148780}" type="presOf" srcId="{F236DAB3-33E7-42B8-A136-0ACD98D4A4CE}" destId="{30F9445C-F807-48CE-99F5-09A5DBDE025F}" srcOrd="0" destOrd="0" presId="urn:microsoft.com/office/officeart/2005/8/layout/vProcess5"/>
    <dgm:cxn modelId="{5883D21F-92EE-42FD-AF7F-6E60756FE495}" type="presOf" srcId="{1D397A12-718D-448C-8A86-73C3332CC3CD}" destId="{4D3CE159-9FEB-4D03-82DB-013662F8C858}" srcOrd="1" destOrd="0" presId="urn:microsoft.com/office/officeart/2005/8/layout/vProcess5"/>
    <dgm:cxn modelId="{C720EC6A-4A0E-408B-8A29-40D285AF65AC}" type="presParOf" srcId="{065101EF-753D-417D-A11F-0A9EC43955A4}" destId="{83433EF2-2F24-49E6-8196-A38654FA9303}" srcOrd="0" destOrd="0" presId="urn:microsoft.com/office/officeart/2005/8/layout/vProcess5"/>
    <dgm:cxn modelId="{02B3D4F8-7802-4D29-A0D9-FAF00602EDB7}" type="presParOf" srcId="{065101EF-753D-417D-A11F-0A9EC43955A4}" destId="{C46FA628-B95E-42E0-9562-CB3958F0244C}" srcOrd="1" destOrd="0" presId="urn:microsoft.com/office/officeart/2005/8/layout/vProcess5"/>
    <dgm:cxn modelId="{E91DF117-60D6-4E97-A9FD-9E44B63A7528}" type="presParOf" srcId="{065101EF-753D-417D-A11F-0A9EC43955A4}" destId="{2B2BB451-73BD-4A8A-BF84-DF2660E5E7E3}" srcOrd="2" destOrd="0" presId="urn:microsoft.com/office/officeart/2005/8/layout/vProcess5"/>
    <dgm:cxn modelId="{C4BC93F9-6685-4C70-862F-D239F25A25D0}" type="presParOf" srcId="{065101EF-753D-417D-A11F-0A9EC43955A4}" destId="{30F9445C-F807-48CE-99F5-09A5DBDE025F}" srcOrd="3" destOrd="0" presId="urn:microsoft.com/office/officeart/2005/8/layout/vProcess5"/>
    <dgm:cxn modelId="{92B000CB-4109-4DF4-A94D-FC8A3F6542DE}" type="presParOf" srcId="{065101EF-753D-417D-A11F-0A9EC43955A4}" destId="{A298CFBE-4F40-43D8-8310-BC230B69E17C}" srcOrd="4" destOrd="0" presId="urn:microsoft.com/office/officeart/2005/8/layout/vProcess5"/>
    <dgm:cxn modelId="{A6D26D05-B155-41C5-B0A4-5758666C055C}" type="presParOf" srcId="{065101EF-753D-417D-A11F-0A9EC43955A4}" destId="{8986D87F-4679-4A8A-8852-BAE2E01E55A5}" srcOrd="5" destOrd="0" presId="urn:microsoft.com/office/officeart/2005/8/layout/vProcess5"/>
    <dgm:cxn modelId="{95B0C592-7576-4E45-83FF-280E08257F39}" type="presParOf" srcId="{065101EF-753D-417D-A11F-0A9EC43955A4}" destId="{362EA3E3-655A-4CDF-B2F1-5B5877891236}" srcOrd="6" destOrd="0" presId="urn:microsoft.com/office/officeart/2005/8/layout/vProcess5"/>
    <dgm:cxn modelId="{F94C30B9-668A-4374-BDCB-BB4C5987A035}" type="presParOf" srcId="{065101EF-753D-417D-A11F-0A9EC43955A4}" destId="{62F22A11-43F0-4377-9B4B-20F5C50E7101}" srcOrd="7" destOrd="0" presId="urn:microsoft.com/office/officeart/2005/8/layout/vProcess5"/>
    <dgm:cxn modelId="{D0B4109A-5979-413B-AFE5-85152EDBEAE8}" type="presParOf" srcId="{065101EF-753D-417D-A11F-0A9EC43955A4}" destId="{3F5C1453-B2A0-4D80-9107-F9C068B7DD9D}" srcOrd="8" destOrd="0" presId="urn:microsoft.com/office/officeart/2005/8/layout/vProcess5"/>
    <dgm:cxn modelId="{0955D784-5417-4BCC-8B08-8AA7B99FE656}" type="presParOf" srcId="{065101EF-753D-417D-A11F-0A9EC43955A4}" destId="{4D3CE159-9FEB-4D03-82DB-013662F8C858}" srcOrd="9" destOrd="0" presId="urn:microsoft.com/office/officeart/2005/8/layout/vProcess5"/>
    <dgm:cxn modelId="{A68CB4A5-B06B-4134-86F5-08B66ED943D7}" type="presParOf" srcId="{065101EF-753D-417D-A11F-0A9EC43955A4}" destId="{BFF40820-C416-46BB-8624-8AB2736890AE}" srcOrd="10" destOrd="0" presId="urn:microsoft.com/office/officeart/2005/8/layout/vProcess5"/>
    <dgm:cxn modelId="{3B25A715-516C-412C-B1AB-630D9E621CD6}" type="presParOf" srcId="{065101EF-753D-417D-A11F-0A9EC43955A4}" destId="{AD782C94-DA30-4EE5-BD13-21C604CE0F6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CA17F9-420F-49FC-AA3A-A90F59AC41C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9D8CA8E2-B210-4690-A5D5-DAFE7BF1CC40}">
      <dgm:prSet/>
      <dgm:spPr/>
      <dgm:t>
        <a:bodyPr/>
        <a:lstStyle/>
        <a:p>
          <a:pPr rtl="0"/>
          <a:r>
            <a:rPr lang="en-US" dirty="0" smtClean="0"/>
            <a:t>NDT</a:t>
          </a:r>
          <a:r>
            <a:rPr lang="zh-CN" dirty="0" smtClean="0"/>
            <a:t>效应强度高</a:t>
          </a:r>
          <a:endParaRPr lang="en-US" dirty="0"/>
        </a:p>
      </dgm:t>
    </dgm:pt>
    <dgm:pt modelId="{9ED59AC5-CB4A-445B-BFFC-EC6342947A66}" type="parTrans" cxnId="{BC74B2E7-81FD-4B39-9482-DD9282DDA986}">
      <dgm:prSet/>
      <dgm:spPr/>
      <dgm:t>
        <a:bodyPr/>
        <a:lstStyle/>
        <a:p>
          <a:endParaRPr lang="zh-CN" altLang="en-US"/>
        </a:p>
      </dgm:t>
    </dgm:pt>
    <dgm:pt modelId="{42BD34FE-387E-4A50-BA72-0CBA0D8FD200}" type="sibTrans" cxnId="{BC74B2E7-81FD-4B39-9482-DD9282DDA986}">
      <dgm:prSet/>
      <dgm:spPr/>
      <dgm:t>
        <a:bodyPr/>
        <a:lstStyle/>
        <a:p>
          <a:endParaRPr lang="zh-CN" altLang="en-US"/>
        </a:p>
      </dgm:t>
    </dgm:pt>
    <dgm:pt modelId="{15BB25F1-95E7-417D-BE05-4F8682B0A415}">
      <dgm:prSet/>
      <dgm:spPr/>
      <dgm:t>
        <a:bodyPr/>
        <a:lstStyle/>
        <a:p>
          <a:pPr rtl="0"/>
          <a:r>
            <a:rPr lang="zh-CN" dirty="0" smtClean="0"/>
            <a:t>生态位过程作用强度大</a:t>
          </a:r>
          <a:endParaRPr lang="en-US" dirty="0"/>
        </a:p>
      </dgm:t>
    </dgm:pt>
    <dgm:pt modelId="{5C21E364-CD77-40B3-9070-71651DAE2B92}" type="parTrans" cxnId="{625605E1-665C-4DDB-9AFE-D84B3E883126}">
      <dgm:prSet/>
      <dgm:spPr/>
      <dgm:t>
        <a:bodyPr/>
        <a:lstStyle/>
        <a:p>
          <a:endParaRPr lang="zh-CN" altLang="en-US"/>
        </a:p>
      </dgm:t>
    </dgm:pt>
    <dgm:pt modelId="{39341BE8-94F9-4F9C-8CCF-7D8B7EE9555E}" type="sibTrans" cxnId="{625605E1-665C-4DDB-9AFE-D84B3E883126}">
      <dgm:prSet/>
      <dgm:spPr/>
      <dgm:t>
        <a:bodyPr/>
        <a:lstStyle/>
        <a:p>
          <a:endParaRPr lang="zh-CN" altLang="en-US"/>
        </a:p>
      </dgm:t>
    </dgm:pt>
    <dgm:pt modelId="{1FCA6581-943B-4DE6-A060-4FDC20DA9791}">
      <dgm:prSet/>
      <dgm:spPr/>
      <dgm:t>
        <a:bodyPr/>
        <a:lstStyle/>
        <a:p>
          <a:pPr rtl="0"/>
          <a:r>
            <a:rPr lang="zh-CN" dirty="0" smtClean="0"/>
            <a:t>随机性降低</a:t>
          </a:r>
          <a:endParaRPr lang="en-US" dirty="0"/>
        </a:p>
      </dgm:t>
    </dgm:pt>
    <dgm:pt modelId="{D54BD9C1-6A39-4AE0-805F-8AA3D99EDC7E}" type="parTrans" cxnId="{03CFC155-9562-416C-A709-133EF23E0AC1}">
      <dgm:prSet/>
      <dgm:spPr/>
      <dgm:t>
        <a:bodyPr/>
        <a:lstStyle/>
        <a:p>
          <a:endParaRPr lang="zh-CN" altLang="en-US"/>
        </a:p>
      </dgm:t>
    </dgm:pt>
    <dgm:pt modelId="{9528E4D1-87B1-46CB-BB69-751A20F824DA}" type="sibTrans" cxnId="{03CFC155-9562-416C-A709-133EF23E0AC1}">
      <dgm:prSet/>
      <dgm:spPr/>
      <dgm:t>
        <a:bodyPr/>
        <a:lstStyle/>
        <a:p>
          <a:endParaRPr lang="zh-CN" altLang="en-US"/>
        </a:p>
      </dgm:t>
    </dgm:pt>
    <dgm:pt modelId="{A1AD9AB7-FBEA-4E6F-9349-47CB6F378417}">
      <dgm:prSet/>
      <dgm:spPr/>
      <dgm:t>
        <a:bodyPr/>
        <a:lstStyle/>
        <a:p>
          <a:pPr rtl="0"/>
          <a:r>
            <a:rPr lang="zh-CN" dirty="0" smtClean="0"/>
            <a:t>熵降低</a:t>
          </a:r>
          <a:endParaRPr lang="en-US" dirty="0"/>
        </a:p>
      </dgm:t>
    </dgm:pt>
    <dgm:pt modelId="{B1941726-B01A-4540-913A-4E04FEA0150A}" type="parTrans" cxnId="{3202221C-F7AA-4FA4-988A-8FC23AE6EE0B}">
      <dgm:prSet/>
      <dgm:spPr/>
      <dgm:t>
        <a:bodyPr/>
        <a:lstStyle/>
        <a:p>
          <a:endParaRPr lang="zh-CN" altLang="en-US"/>
        </a:p>
      </dgm:t>
    </dgm:pt>
    <dgm:pt modelId="{EFB91A51-D009-4E6A-B6A6-C5325AA7499E}" type="sibTrans" cxnId="{3202221C-F7AA-4FA4-988A-8FC23AE6EE0B}">
      <dgm:prSet/>
      <dgm:spPr/>
      <dgm:t>
        <a:bodyPr/>
        <a:lstStyle/>
        <a:p>
          <a:endParaRPr lang="zh-CN" altLang="en-US"/>
        </a:p>
      </dgm:t>
    </dgm:pt>
    <dgm:pt modelId="{6BD999C8-FE25-49ED-9050-F176AEC41C95}">
      <dgm:prSet/>
      <dgm:spPr/>
      <dgm:t>
        <a:bodyPr/>
        <a:lstStyle/>
        <a:p>
          <a:pPr rtl="0"/>
          <a:r>
            <a:rPr lang="zh-CN" dirty="0" smtClean="0"/>
            <a:t>多样性降低</a:t>
          </a:r>
          <a:endParaRPr lang="zh-CN" dirty="0"/>
        </a:p>
      </dgm:t>
    </dgm:pt>
    <dgm:pt modelId="{E62C5698-8D24-468A-BC75-B4199E1986E7}" type="parTrans" cxnId="{E3E90CC5-3C36-4BB4-AD63-0AA206BC563C}">
      <dgm:prSet/>
      <dgm:spPr/>
      <dgm:t>
        <a:bodyPr/>
        <a:lstStyle/>
        <a:p>
          <a:endParaRPr lang="zh-CN" altLang="en-US"/>
        </a:p>
      </dgm:t>
    </dgm:pt>
    <dgm:pt modelId="{FC7E3E93-39F6-4CB1-81A2-43126F0F5341}" type="sibTrans" cxnId="{E3E90CC5-3C36-4BB4-AD63-0AA206BC563C}">
      <dgm:prSet/>
      <dgm:spPr/>
      <dgm:t>
        <a:bodyPr/>
        <a:lstStyle/>
        <a:p>
          <a:endParaRPr lang="zh-CN" altLang="en-US"/>
        </a:p>
      </dgm:t>
    </dgm:pt>
    <dgm:pt modelId="{D280A508-51A7-40AC-9ADF-18715C53FB01}" type="pres">
      <dgm:prSet presAssocID="{23CA17F9-420F-49FC-AA3A-A90F59AC41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455CF60-1F77-4365-9773-F36A44ED00F6}" type="pres">
      <dgm:prSet presAssocID="{9D8CA8E2-B210-4690-A5D5-DAFE7BF1CC40}" presName="node" presStyleLbl="node1" presStyleIdx="0" presStyleCnt="5" custLinFactX="99241" custLinFactY="-67417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CFD4B3-E86D-4595-9751-4D7E2F3B86CD}" type="pres">
      <dgm:prSet presAssocID="{42BD34FE-387E-4A50-BA72-0CBA0D8FD200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B82BAAAE-444C-496E-8929-14D9A8C0C3C8}" type="pres">
      <dgm:prSet presAssocID="{42BD34FE-387E-4A50-BA72-0CBA0D8FD200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A7BA91A6-2D08-46A0-9C6C-9F8E115D03EC}" type="pres">
      <dgm:prSet presAssocID="{15BB25F1-95E7-417D-BE05-4F8682B0A4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E55B63-BE9B-4997-BF35-172A608810BB}" type="pres">
      <dgm:prSet presAssocID="{39341BE8-94F9-4F9C-8CCF-7D8B7EE9555E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D899358E-D699-416E-84E1-B07845D07753}" type="pres">
      <dgm:prSet presAssocID="{39341BE8-94F9-4F9C-8CCF-7D8B7EE9555E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6C4FECB5-7C91-4267-8480-271765F4AD5D}" type="pres">
      <dgm:prSet presAssocID="{1FCA6581-943B-4DE6-A060-4FDC20DA97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AA2CE8-BA32-47A8-AC53-C85E33B5D688}" type="pres">
      <dgm:prSet presAssocID="{9528E4D1-87B1-46CB-BB69-751A20F824DA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59B0E776-179D-4AAF-BEA5-52A4FAA455CD}" type="pres">
      <dgm:prSet presAssocID="{9528E4D1-87B1-46CB-BB69-751A20F824DA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D1E82A4B-D516-467F-A4CC-615BC8803080}" type="pres">
      <dgm:prSet presAssocID="{A1AD9AB7-FBEA-4E6F-9349-47CB6F3784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83FDC3-AF62-417C-A3E2-C2FDD20DFFA0}" type="pres">
      <dgm:prSet presAssocID="{EFB91A51-D009-4E6A-B6A6-C5325AA7499E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9BD4DDD3-88F1-45B7-8792-B23510923198}" type="pres">
      <dgm:prSet presAssocID="{EFB91A51-D009-4E6A-B6A6-C5325AA7499E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22065A63-9C71-4AB5-B75C-F94B6EFC696D}" type="pres">
      <dgm:prSet presAssocID="{6BD999C8-FE25-49ED-9050-F176AEC41C95}" presName="node" presStyleLbl="node1" presStyleIdx="4" presStyleCnt="5" custLinFactX="-91730" custLinFactY="6890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FB2EAAE-038C-4E92-A5D0-A0C66AA91F0A}" type="presOf" srcId="{EFB91A51-D009-4E6A-B6A6-C5325AA7499E}" destId="{AB83FDC3-AF62-417C-A3E2-C2FDD20DFFA0}" srcOrd="0" destOrd="0" presId="urn:microsoft.com/office/officeart/2005/8/layout/process1"/>
    <dgm:cxn modelId="{FD902EF0-5459-4296-B17A-4D1246EE78C0}" type="presOf" srcId="{1FCA6581-943B-4DE6-A060-4FDC20DA9791}" destId="{6C4FECB5-7C91-4267-8480-271765F4AD5D}" srcOrd="0" destOrd="0" presId="urn:microsoft.com/office/officeart/2005/8/layout/process1"/>
    <dgm:cxn modelId="{C4B7FE88-C293-44BD-B373-6C925CF3944E}" type="presOf" srcId="{39341BE8-94F9-4F9C-8CCF-7D8B7EE9555E}" destId="{D899358E-D699-416E-84E1-B07845D07753}" srcOrd="1" destOrd="0" presId="urn:microsoft.com/office/officeart/2005/8/layout/process1"/>
    <dgm:cxn modelId="{9D456179-39BF-406E-BDF7-095851964F3D}" type="presOf" srcId="{39341BE8-94F9-4F9C-8CCF-7D8B7EE9555E}" destId="{0CE55B63-BE9B-4997-BF35-172A608810BB}" srcOrd="0" destOrd="0" presId="urn:microsoft.com/office/officeart/2005/8/layout/process1"/>
    <dgm:cxn modelId="{6313E017-FFE1-4384-BED1-BE752A8923DE}" type="presOf" srcId="{42BD34FE-387E-4A50-BA72-0CBA0D8FD200}" destId="{84CFD4B3-E86D-4595-9751-4D7E2F3B86CD}" srcOrd="0" destOrd="0" presId="urn:microsoft.com/office/officeart/2005/8/layout/process1"/>
    <dgm:cxn modelId="{03CFC155-9562-416C-A709-133EF23E0AC1}" srcId="{23CA17F9-420F-49FC-AA3A-A90F59AC41CD}" destId="{1FCA6581-943B-4DE6-A060-4FDC20DA9791}" srcOrd="2" destOrd="0" parTransId="{D54BD9C1-6A39-4AE0-805F-8AA3D99EDC7E}" sibTransId="{9528E4D1-87B1-46CB-BB69-751A20F824DA}"/>
    <dgm:cxn modelId="{BC74B2E7-81FD-4B39-9482-DD9282DDA986}" srcId="{23CA17F9-420F-49FC-AA3A-A90F59AC41CD}" destId="{9D8CA8E2-B210-4690-A5D5-DAFE7BF1CC40}" srcOrd="0" destOrd="0" parTransId="{9ED59AC5-CB4A-445B-BFFC-EC6342947A66}" sibTransId="{42BD34FE-387E-4A50-BA72-0CBA0D8FD200}"/>
    <dgm:cxn modelId="{3202221C-F7AA-4FA4-988A-8FC23AE6EE0B}" srcId="{23CA17F9-420F-49FC-AA3A-A90F59AC41CD}" destId="{A1AD9AB7-FBEA-4E6F-9349-47CB6F378417}" srcOrd="3" destOrd="0" parTransId="{B1941726-B01A-4540-913A-4E04FEA0150A}" sibTransId="{EFB91A51-D009-4E6A-B6A6-C5325AA7499E}"/>
    <dgm:cxn modelId="{F90668DC-D11E-4986-A962-FF18034693AE}" type="presOf" srcId="{9528E4D1-87B1-46CB-BB69-751A20F824DA}" destId="{AAAA2CE8-BA32-47A8-AC53-C85E33B5D688}" srcOrd="0" destOrd="0" presId="urn:microsoft.com/office/officeart/2005/8/layout/process1"/>
    <dgm:cxn modelId="{EDF8D83E-67B1-4BDB-B44E-A8AF3187B8D7}" type="presOf" srcId="{EFB91A51-D009-4E6A-B6A6-C5325AA7499E}" destId="{9BD4DDD3-88F1-45B7-8792-B23510923198}" srcOrd="1" destOrd="0" presId="urn:microsoft.com/office/officeart/2005/8/layout/process1"/>
    <dgm:cxn modelId="{E3E90CC5-3C36-4BB4-AD63-0AA206BC563C}" srcId="{23CA17F9-420F-49FC-AA3A-A90F59AC41CD}" destId="{6BD999C8-FE25-49ED-9050-F176AEC41C95}" srcOrd="4" destOrd="0" parTransId="{E62C5698-8D24-468A-BC75-B4199E1986E7}" sibTransId="{FC7E3E93-39F6-4CB1-81A2-43126F0F5341}"/>
    <dgm:cxn modelId="{625605E1-665C-4DDB-9AFE-D84B3E883126}" srcId="{23CA17F9-420F-49FC-AA3A-A90F59AC41CD}" destId="{15BB25F1-95E7-417D-BE05-4F8682B0A415}" srcOrd="1" destOrd="0" parTransId="{5C21E364-CD77-40B3-9070-71651DAE2B92}" sibTransId="{39341BE8-94F9-4F9C-8CCF-7D8B7EE9555E}"/>
    <dgm:cxn modelId="{1304407E-31E3-4468-B68C-BD96582327FE}" type="presOf" srcId="{15BB25F1-95E7-417D-BE05-4F8682B0A415}" destId="{A7BA91A6-2D08-46A0-9C6C-9F8E115D03EC}" srcOrd="0" destOrd="0" presId="urn:microsoft.com/office/officeart/2005/8/layout/process1"/>
    <dgm:cxn modelId="{9EF068E0-E854-40B1-A40E-221ACA740656}" type="presOf" srcId="{9528E4D1-87B1-46CB-BB69-751A20F824DA}" destId="{59B0E776-179D-4AAF-BEA5-52A4FAA455CD}" srcOrd="1" destOrd="0" presId="urn:microsoft.com/office/officeart/2005/8/layout/process1"/>
    <dgm:cxn modelId="{F3830040-6B14-4ABB-9A64-4528D7C1F962}" type="presOf" srcId="{6BD999C8-FE25-49ED-9050-F176AEC41C95}" destId="{22065A63-9C71-4AB5-B75C-F94B6EFC696D}" srcOrd="0" destOrd="0" presId="urn:microsoft.com/office/officeart/2005/8/layout/process1"/>
    <dgm:cxn modelId="{57E82F6C-4E33-472A-862A-4976ECFE5612}" type="presOf" srcId="{42BD34FE-387E-4A50-BA72-0CBA0D8FD200}" destId="{B82BAAAE-444C-496E-8929-14D9A8C0C3C8}" srcOrd="1" destOrd="0" presId="urn:microsoft.com/office/officeart/2005/8/layout/process1"/>
    <dgm:cxn modelId="{B8164E3B-0E27-48EE-990F-2CFA28123AEE}" type="presOf" srcId="{A1AD9AB7-FBEA-4E6F-9349-47CB6F378417}" destId="{D1E82A4B-D516-467F-A4CC-615BC8803080}" srcOrd="0" destOrd="0" presId="urn:microsoft.com/office/officeart/2005/8/layout/process1"/>
    <dgm:cxn modelId="{47825ED6-857A-446E-926D-BDA3B3E53CEB}" type="presOf" srcId="{23CA17F9-420F-49FC-AA3A-A90F59AC41CD}" destId="{D280A508-51A7-40AC-9ADF-18715C53FB01}" srcOrd="0" destOrd="0" presId="urn:microsoft.com/office/officeart/2005/8/layout/process1"/>
    <dgm:cxn modelId="{2456EF75-1118-423B-B591-86E4E3A74ACE}" type="presOf" srcId="{9D8CA8E2-B210-4690-A5D5-DAFE7BF1CC40}" destId="{0455CF60-1F77-4365-9773-F36A44ED00F6}" srcOrd="0" destOrd="0" presId="urn:microsoft.com/office/officeart/2005/8/layout/process1"/>
    <dgm:cxn modelId="{1AF92180-4756-46E2-882F-CE1B0A51CD8E}" type="presParOf" srcId="{D280A508-51A7-40AC-9ADF-18715C53FB01}" destId="{0455CF60-1F77-4365-9773-F36A44ED00F6}" srcOrd="0" destOrd="0" presId="urn:microsoft.com/office/officeart/2005/8/layout/process1"/>
    <dgm:cxn modelId="{56C2C29C-BD7E-45D1-8AE3-05F9369C2F84}" type="presParOf" srcId="{D280A508-51A7-40AC-9ADF-18715C53FB01}" destId="{84CFD4B3-E86D-4595-9751-4D7E2F3B86CD}" srcOrd="1" destOrd="0" presId="urn:microsoft.com/office/officeart/2005/8/layout/process1"/>
    <dgm:cxn modelId="{3ECAA1FF-9217-4AEE-9201-6141E3616189}" type="presParOf" srcId="{84CFD4B3-E86D-4595-9751-4D7E2F3B86CD}" destId="{B82BAAAE-444C-496E-8929-14D9A8C0C3C8}" srcOrd="0" destOrd="0" presId="urn:microsoft.com/office/officeart/2005/8/layout/process1"/>
    <dgm:cxn modelId="{295E886C-22A6-4230-A39D-3DEA8E2D0897}" type="presParOf" srcId="{D280A508-51A7-40AC-9ADF-18715C53FB01}" destId="{A7BA91A6-2D08-46A0-9C6C-9F8E115D03EC}" srcOrd="2" destOrd="0" presId="urn:microsoft.com/office/officeart/2005/8/layout/process1"/>
    <dgm:cxn modelId="{3DDDA92D-72D2-42E1-AD61-09182757676D}" type="presParOf" srcId="{D280A508-51A7-40AC-9ADF-18715C53FB01}" destId="{0CE55B63-BE9B-4997-BF35-172A608810BB}" srcOrd="3" destOrd="0" presId="urn:microsoft.com/office/officeart/2005/8/layout/process1"/>
    <dgm:cxn modelId="{172884F3-5F03-4627-BB27-7149C95FC89A}" type="presParOf" srcId="{0CE55B63-BE9B-4997-BF35-172A608810BB}" destId="{D899358E-D699-416E-84E1-B07845D07753}" srcOrd="0" destOrd="0" presId="urn:microsoft.com/office/officeart/2005/8/layout/process1"/>
    <dgm:cxn modelId="{FD22351D-7910-40F6-860A-2C68DF378C7E}" type="presParOf" srcId="{D280A508-51A7-40AC-9ADF-18715C53FB01}" destId="{6C4FECB5-7C91-4267-8480-271765F4AD5D}" srcOrd="4" destOrd="0" presId="urn:microsoft.com/office/officeart/2005/8/layout/process1"/>
    <dgm:cxn modelId="{10D94394-C450-48C0-94D6-60170A24BACD}" type="presParOf" srcId="{D280A508-51A7-40AC-9ADF-18715C53FB01}" destId="{AAAA2CE8-BA32-47A8-AC53-C85E33B5D688}" srcOrd="5" destOrd="0" presId="urn:microsoft.com/office/officeart/2005/8/layout/process1"/>
    <dgm:cxn modelId="{9431C32E-991F-453D-9B3C-C7C20D6A973E}" type="presParOf" srcId="{AAAA2CE8-BA32-47A8-AC53-C85E33B5D688}" destId="{59B0E776-179D-4AAF-BEA5-52A4FAA455CD}" srcOrd="0" destOrd="0" presId="urn:microsoft.com/office/officeart/2005/8/layout/process1"/>
    <dgm:cxn modelId="{9E9CE21E-FB72-4E1C-90E8-3D47DFB9D8AF}" type="presParOf" srcId="{D280A508-51A7-40AC-9ADF-18715C53FB01}" destId="{D1E82A4B-D516-467F-A4CC-615BC8803080}" srcOrd="6" destOrd="0" presId="urn:microsoft.com/office/officeart/2005/8/layout/process1"/>
    <dgm:cxn modelId="{B34EFDFE-AEE1-4EEC-92E8-881055AB7F43}" type="presParOf" srcId="{D280A508-51A7-40AC-9ADF-18715C53FB01}" destId="{AB83FDC3-AF62-417C-A3E2-C2FDD20DFFA0}" srcOrd="7" destOrd="0" presId="urn:microsoft.com/office/officeart/2005/8/layout/process1"/>
    <dgm:cxn modelId="{77B9CCDC-2BC6-480C-A232-5D4A650D86D0}" type="presParOf" srcId="{AB83FDC3-AF62-417C-A3E2-C2FDD20DFFA0}" destId="{9BD4DDD3-88F1-45B7-8792-B23510923198}" srcOrd="0" destOrd="0" presId="urn:microsoft.com/office/officeart/2005/8/layout/process1"/>
    <dgm:cxn modelId="{A346117B-21FD-45DA-AF53-CFBBAEB5E5B7}" type="presParOf" srcId="{D280A508-51A7-40AC-9ADF-18715C53FB01}" destId="{22065A63-9C71-4AB5-B75C-F94B6EFC696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CE83F9-8FA6-4F60-9135-5A0791B2E43F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根据当前研究的尺度抽取稀有种集合。</a:t>
          </a:r>
          <a:endParaRPr lang="zh-CN" altLang="en-US" sz="2400" kern="1200" dirty="0"/>
        </a:p>
      </dsp:txBody>
      <dsp:txXfrm>
        <a:off x="0" y="0"/>
        <a:ext cx="5609536" cy="1357788"/>
      </dsp:txXfrm>
    </dsp:sp>
    <dsp:sp modelId="{04C8738A-8190-491E-B309-E4D7ED750E38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分析集合中的稀有种在样方中的存在</a:t>
          </a:r>
          <a:r>
            <a:rPr lang="zh-CN" altLang="en-US" sz="2400" kern="1200" dirty="0" smtClean="0"/>
            <a:t>情况及该稀有种与样方中其它物种的亲缘关系之间的回归关系</a:t>
          </a:r>
          <a:r>
            <a:rPr lang="zh-CN" altLang="en-US" sz="2400" kern="1200" dirty="0" smtClean="0"/>
            <a:t>。</a:t>
          </a:r>
          <a:endParaRPr lang="zh-CN" altLang="en-US" sz="2400" kern="1200" dirty="0"/>
        </a:p>
      </dsp:txBody>
      <dsp:txXfrm>
        <a:off x="617219" y="1584087"/>
        <a:ext cx="5495377" cy="1357788"/>
      </dsp:txXfrm>
    </dsp:sp>
    <dsp:sp modelId="{5F4DD698-B723-4FE8-B6AE-AB78046CA0AB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对比不同尺度上</a:t>
          </a:r>
          <a:r>
            <a:rPr lang="zh-CN" altLang="en-US" sz="2400" kern="1200" dirty="0" smtClean="0"/>
            <a:t>这些回归关系</a:t>
          </a:r>
          <a:r>
            <a:rPr lang="zh-CN" altLang="en-US" sz="2400" kern="1200" dirty="0" smtClean="0"/>
            <a:t>的差异</a:t>
          </a:r>
          <a:r>
            <a:rPr lang="zh-CN" altLang="en-US" sz="2400" kern="1200" dirty="0" smtClean="0"/>
            <a:t>，以进一步</a:t>
          </a:r>
          <a:r>
            <a:rPr lang="zh-CN" altLang="en-US" sz="2400" kern="1200" dirty="0" smtClean="0"/>
            <a:t>探讨生态位过程的影响与尺度的关系。</a:t>
          </a:r>
          <a:endParaRPr lang="zh-CN" altLang="en-US" sz="2400" kern="1200" dirty="0"/>
        </a:p>
      </dsp:txBody>
      <dsp:txXfrm>
        <a:off x="1234439" y="3168174"/>
        <a:ext cx="5495377" cy="1357788"/>
      </dsp:txXfrm>
    </dsp:sp>
    <dsp:sp modelId="{08DFE07C-71D2-4A9C-8EF2-DCB56E79DACC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6112597" y="1029656"/>
        <a:ext cx="882562" cy="882562"/>
      </dsp:txXfrm>
    </dsp:sp>
    <dsp:sp modelId="{24F1BF5F-AEB9-4505-A26D-AAFCFC41EBBE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600" kern="1200"/>
        </a:p>
      </dsp:txBody>
      <dsp:txXfrm>
        <a:off x="6729817" y="2604691"/>
        <a:ext cx="882562" cy="882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FA628-B95E-42E0-9562-CB3958F0244C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kern="1200" dirty="0" smtClean="0"/>
            <a:t>将大样地按照设定的尺度划分样方。</a:t>
          </a:r>
          <a:endParaRPr lang="en-US" sz="2100" kern="1200" dirty="0"/>
        </a:p>
      </dsp:txBody>
      <dsp:txXfrm>
        <a:off x="0" y="0"/>
        <a:ext cx="5483418" cy="995711"/>
      </dsp:txXfrm>
    </dsp:sp>
    <dsp:sp modelId="{2B2BB451-73BD-4A8A-BF84-DF2660E5E7E3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kern="1200" dirty="0" smtClean="0"/>
            <a:t>获得样地在设定尺度上的稀有种集合。</a:t>
          </a:r>
          <a:endParaRPr lang="en-US" sz="2100" kern="1200" dirty="0"/>
        </a:p>
      </dsp:txBody>
      <dsp:txXfrm>
        <a:off x="551383" y="1176750"/>
        <a:ext cx="5385084" cy="995711"/>
      </dsp:txXfrm>
    </dsp:sp>
    <dsp:sp modelId="{30F9445C-F807-48CE-99F5-09A5DBDE025F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kern="1200" dirty="0" smtClean="0"/>
            <a:t>计算稀有种集合中每一个种与每一个样方的</a:t>
          </a:r>
          <a:r>
            <a:rPr lang="en-US" sz="2100" kern="1200" dirty="0" smtClean="0"/>
            <a:t>NDT</a:t>
          </a:r>
          <a:r>
            <a:rPr lang="zh-CN" sz="2100" kern="1200" dirty="0" smtClean="0"/>
            <a:t>，并记录稀有种在该样地的存在情况。</a:t>
          </a:r>
          <a:endParaRPr lang="en-US" sz="2100" kern="1200" dirty="0"/>
        </a:p>
      </dsp:txBody>
      <dsp:txXfrm>
        <a:off x="1094536" y="2353500"/>
        <a:ext cx="5393313" cy="995711"/>
      </dsp:txXfrm>
    </dsp:sp>
    <dsp:sp modelId="{A298CFBE-4F40-43D8-8310-BC230B69E17C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100" kern="1200" dirty="0" smtClean="0"/>
            <a:t>使用</a:t>
          </a:r>
          <a:r>
            <a:rPr lang="en-US" sz="2100" kern="1200" dirty="0" smtClean="0"/>
            <a:t>Logistic</a:t>
          </a:r>
          <a:r>
            <a:rPr lang="zh-CN" sz="2100" kern="1200" dirty="0" smtClean="0"/>
            <a:t>回归方法分析一个稀有种在一个样方中的</a:t>
          </a:r>
          <a:r>
            <a:rPr lang="en-US" sz="2100" kern="1200" dirty="0" smtClean="0"/>
            <a:t>NDT</a:t>
          </a:r>
          <a:r>
            <a:rPr lang="zh-CN" sz="2100" kern="1200" dirty="0" smtClean="0"/>
            <a:t>对该种的存在情况的影响。</a:t>
          </a:r>
          <a:endParaRPr lang="en-US" sz="2100" kern="1200" dirty="0"/>
        </a:p>
      </dsp:txBody>
      <dsp:txXfrm>
        <a:off x="1645920" y="3530251"/>
        <a:ext cx="5385084" cy="995711"/>
      </dsp:txXfrm>
    </dsp:sp>
    <dsp:sp modelId="{8986D87F-4679-4A8A-8852-BAE2E01E55A5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5936467" y="762624"/>
        <a:ext cx="647212" cy="647212"/>
      </dsp:txXfrm>
    </dsp:sp>
    <dsp:sp modelId="{362EA3E3-655A-4CDF-B2F1-5B5877891236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6487850" y="1939375"/>
        <a:ext cx="647212" cy="647212"/>
      </dsp:txXfrm>
    </dsp:sp>
    <dsp:sp modelId="{62F22A11-43F0-4377-9B4B-20F5C50E7101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/>
        </a:p>
      </dsp:txBody>
      <dsp:txXfrm>
        <a:off x="7031004" y="3116125"/>
        <a:ext cx="647212" cy="6472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5CF60-1F77-4365-9773-F36A44ED00F6}">
      <dsp:nvSpPr>
        <dsp:cNvPr id="0" name=""/>
        <dsp:cNvSpPr/>
      </dsp:nvSpPr>
      <dsp:spPr>
        <a:xfrm>
          <a:off x="1738531" y="28596"/>
          <a:ext cx="1245691" cy="102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NDT</a:t>
          </a:r>
          <a:r>
            <a:rPr lang="zh-CN" sz="1800" kern="1200" dirty="0" smtClean="0"/>
            <a:t>效应强度高</a:t>
          </a:r>
          <a:endParaRPr lang="en-US" sz="1800" kern="1200" dirty="0"/>
        </a:p>
      </dsp:txBody>
      <dsp:txXfrm>
        <a:off x="1738531" y="28596"/>
        <a:ext cx="1245691" cy="1027695"/>
      </dsp:txXfrm>
    </dsp:sp>
    <dsp:sp modelId="{84CFD4B3-E86D-4595-9751-4D7E2F3B86CD}">
      <dsp:nvSpPr>
        <dsp:cNvPr id="0" name=""/>
        <dsp:cNvSpPr/>
      </dsp:nvSpPr>
      <dsp:spPr>
        <a:xfrm rot="5381109">
          <a:off x="2182555" y="1258639"/>
          <a:ext cx="367211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 rot="5381109">
        <a:off x="2182555" y="1258639"/>
        <a:ext cx="367211" cy="308931"/>
      </dsp:txXfrm>
    </dsp:sp>
    <dsp:sp modelId="{A7BA91A6-2D08-46A0-9C6C-9F8E115D03EC}">
      <dsp:nvSpPr>
        <dsp:cNvPr id="0" name=""/>
        <dsp:cNvSpPr/>
      </dsp:nvSpPr>
      <dsp:spPr>
        <a:xfrm>
          <a:off x="1747986" y="1749133"/>
          <a:ext cx="1245691" cy="102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生态位过程作用强度大</a:t>
          </a:r>
          <a:endParaRPr lang="en-US" sz="1800" kern="1200" dirty="0"/>
        </a:p>
      </dsp:txBody>
      <dsp:txXfrm>
        <a:off x="1747986" y="1749133"/>
        <a:ext cx="1245691" cy="1027695"/>
      </dsp:txXfrm>
    </dsp:sp>
    <dsp:sp modelId="{0CE55B63-BE9B-4997-BF35-172A608810BB}">
      <dsp:nvSpPr>
        <dsp:cNvPr id="0" name=""/>
        <dsp:cNvSpPr/>
      </dsp:nvSpPr>
      <dsp:spPr>
        <a:xfrm>
          <a:off x="3118246" y="2108515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3118246" y="2108515"/>
        <a:ext cx="264086" cy="308931"/>
      </dsp:txXfrm>
    </dsp:sp>
    <dsp:sp modelId="{6C4FECB5-7C91-4267-8480-271765F4AD5D}">
      <dsp:nvSpPr>
        <dsp:cNvPr id="0" name=""/>
        <dsp:cNvSpPr/>
      </dsp:nvSpPr>
      <dsp:spPr>
        <a:xfrm>
          <a:off x="3491954" y="1749133"/>
          <a:ext cx="1245691" cy="102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随机性降低</a:t>
          </a:r>
          <a:endParaRPr lang="en-US" sz="1800" kern="1200" dirty="0"/>
        </a:p>
      </dsp:txBody>
      <dsp:txXfrm>
        <a:off x="3491954" y="1749133"/>
        <a:ext cx="1245691" cy="1027695"/>
      </dsp:txXfrm>
    </dsp:sp>
    <dsp:sp modelId="{AAAA2CE8-BA32-47A8-AC53-C85E33B5D688}">
      <dsp:nvSpPr>
        <dsp:cNvPr id="0" name=""/>
        <dsp:cNvSpPr/>
      </dsp:nvSpPr>
      <dsp:spPr>
        <a:xfrm>
          <a:off x="4862214" y="2108515"/>
          <a:ext cx="264086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4862214" y="2108515"/>
        <a:ext cx="264086" cy="308931"/>
      </dsp:txXfrm>
    </dsp:sp>
    <dsp:sp modelId="{D1E82A4B-D516-467F-A4CC-615BC8803080}">
      <dsp:nvSpPr>
        <dsp:cNvPr id="0" name=""/>
        <dsp:cNvSpPr/>
      </dsp:nvSpPr>
      <dsp:spPr>
        <a:xfrm>
          <a:off x="5235922" y="1749133"/>
          <a:ext cx="1245691" cy="102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熵降低</a:t>
          </a:r>
          <a:endParaRPr lang="en-US" sz="1800" kern="1200" dirty="0"/>
        </a:p>
      </dsp:txBody>
      <dsp:txXfrm>
        <a:off x="5235922" y="1749133"/>
        <a:ext cx="1245691" cy="1027695"/>
      </dsp:txXfrm>
    </dsp:sp>
    <dsp:sp modelId="{AB83FDC3-AF62-417C-A3E2-C2FDD20DFFA0}">
      <dsp:nvSpPr>
        <dsp:cNvPr id="0" name=""/>
        <dsp:cNvSpPr/>
      </dsp:nvSpPr>
      <dsp:spPr>
        <a:xfrm rot="5196217">
          <a:off x="5722916" y="2987062"/>
          <a:ext cx="375982" cy="308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 rot="5196217">
        <a:off x="5722916" y="2987062"/>
        <a:ext cx="375982" cy="308931"/>
      </dsp:txXfrm>
    </dsp:sp>
    <dsp:sp modelId="{22065A63-9C71-4AB5-B75C-F94B6EFC696D}">
      <dsp:nvSpPr>
        <dsp:cNvPr id="0" name=""/>
        <dsp:cNvSpPr/>
      </dsp:nvSpPr>
      <dsp:spPr>
        <a:xfrm>
          <a:off x="5338940" y="3484983"/>
          <a:ext cx="1245691" cy="1027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kern="1200" dirty="0" smtClean="0"/>
            <a:t>多样性降低</a:t>
          </a:r>
          <a:endParaRPr lang="zh-CN" sz="1800" kern="1200" dirty="0"/>
        </a:p>
      </dsp:txBody>
      <dsp:txXfrm>
        <a:off x="5338940" y="3484983"/>
        <a:ext cx="1245691" cy="1027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D7865-75C6-4315-BAB1-287C70831ADA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F42B1-5376-42F8-98E3-D8B5141C92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亲缘关系近的物种有相似的资源利用特征，因此当一个稀有种只有在与群落中其它物种相似才能存在时，说明环境过滤是主要的影响因子；相反如果一个稀有种只有在与群落中其它物种相似才能存在，则由于竞争排斥导致的生态位分化是主要的影响因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使用传统的稀有种定义方法很难定义出确定的稀有种，如采用平均个体数小于</a:t>
            </a:r>
            <a:r>
              <a:rPr lang="en-US" altLang="zh-CN" dirty="0" smtClean="0"/>
              <a:t>1/ha</a:t>
            </a:r>
            <a:r>
              <a:rPr lang="zh-CN" altLang="en-US" dirty="0" smtClean="0"/>
              <a:t>，则会忽略</a:t>
            </a:r>
            <a:r>
              <a:rPr lang="en-US" altLang="zh-CN" dirty="0" smtClean="0"/>
              <a:t>1.1/ha</a:t>
            </a:r>
            <a:r>
              <a:rPr lang="zh-CN" altLang="en-US" dirty="0" smtClean="0"/>
              <a:t>的物种。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回归系数的绝对值越大，说明</a:t>
            </a:r>
            <a:r>
              <a:rPr lang="en-US" altLang="zh-CN" dirty="0" smtClean="0"/>
              <a:t>NDT</a:t>
            </a:r>
            <a:r>
              <a:rPr lang="zh-CN" altLang="en-US" dirty="0" smtClean="0"/>
              <a:t>的影响力越大。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最稀有的物种是补偿性起决定作用，次稀有的物种则竞争相似资源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通过这个研究，为我们了解稀有种与优势种的共存提供了一个更加清晰的认识：不同程度的稀有种生存策略不一样，同一稀有种不同生活史阶段也有不同的策略。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为了解释观察到的现象，本研究结合传统的物种丰富度模型提出新的物种共存及多度模型。</a:t>
            </a:r>
            <a:endParaRPr lang="en-US" altLang="zh-CN" sz="2400" dirty="0" smtClean="0"/>
          </a:p>
          <a:p>
            <a:r>
              <a:rPr lang="zh-CN" altLang="en-US" sz="2400" dirty="0" smtClean="0"/>
              <a:t>稀有种的形成原因：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、利用能量输入少的生态位空间。（稀有度高，生命周期短，可能不能稳定存在）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、与优势种竞争同一资源，由于相对的竞争弱势（更窄的生态位宽度等）。（稀有度低，通常能够稳定存在）</a:t>
            </a:r>
            <a:endParaRPr lang="en-US" altLang="zh-CN" sz="2400" dirty="0" smtClean="0"/>
          </a:p>
          <a:p>
            <a:r>
              <a:rPr lang="zh-CN" altLang="en-US" sz="2400" dirty="0" smtClean="0"/>
              <a:t>可获得能量高的环境中，能够被物种利用的生态位幅度宽，因也能够容纳的稀有种更多。</a:t>
            </a:r>
            <a:endParaRPr lang="en-US" altLang="zh-CN" sz="2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在能量输入丰富的地区，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能量输入少，可利用资源的密度低，很多资源空间不足以维持一个物种的存在，导致物种的存在受到生态位因子的影响，混乱度降低，熵降低，多样性降低。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42B1-5376-42F8-98E3-D8B5141C92D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B9B-7A25-4BF1-B20A-EA4DE0B89040}" type="datetimeFigureOut">
              <a:rPr lang="zh-CN" altLang="en-US" smtClean="0"/>
              <a:pPr/>
              <a:t>2010/11/3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0F70-23CC-45E9-86E7-24353F8A64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植物群落稀有种生存策略分析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573016"/>
            <a:ext cx="6616824" cy="75724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—— </a:t>
            </a:r>
            <a:r>
              <a:rPr lang="zh-CN" altLang="en-US" dirty="0" smtClean="0">
                <a:solidFill>
                  <a:schemeClr val="tx1"/>
                </a:solidFill>
              </a:rPr>
              <a:t>探讨生态位过程在群落建成中的作用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5580112" y="4941168"/>
            <a:ext cx="2592288" cy="75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黄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建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雄</a:t>
            </a:r>
            <a:r>
              <a:rPr lang="zh-CN" altLang="en-US" sz="3200" dirty="0" smtClean="0"/>
              <a:t>、米湘成 等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3200" dirty="0" smtClean="0"/>
              <a:t>指导老师：叶万辉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稀有种的获取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2614602" cy="3086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07301"/>
                <a:gridCol w="1307301"/>
              </a:tblGrid>
              <a:tr h="1028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 smtClean="0"/>
                        <a:t>A</a:t>
                      </a:r>
                      <a:endParaRPr lang="zh-CN" altLang="en-U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 smtClean="0"/>
                        <a:t>E</a:t>
                      </a:r>
                      <a:endParaRPr lang="zh-CN" altLang="en-U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 smtClean="0"/>
                        <a:t>A</a:t>
                      </a:r>
                      <a:endParaRPr lang="zh-CN" altLang="en-U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 smtClean="0"/>
                        <a:t>C</a:t>
                      </a:r>
                      <a:endParaRPr lang="zh-CN" altLang="en-U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 smtClean="0"/>
                        <a:t>E</a:t>
                      </a:r>
                      <a:endParaRPr lang="zh-CN" altLang="en-U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 smtClean="0"/>
                        <a:t>A</a:t>
                      </a:r>
                      <a:endParaRPr lang="zh-CN" altLang="en-US" sz="5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右箭头 4"/>
          <p:cNvSpPr/>
          <p:nvPr/>
        </p:nvSpPr>
        <p:spPr>
          <a:xfrm>
            <a:off x="3500430" y="2857496"/>
            <a:ext cx="157163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286380" y="2428868"/>
            <a:ext cx="3143272" cy="12858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/>
              <a:t>A</a:t>
            </a:r>
            <a:r>
              <a:rPr lang="zh-CN" altLang="en-US" sz="4400" dirty="0" smtClean="0"/>
              <a:t>  </a:t>
            </a:r>
            <a:r>
              <a:rPr lang="en-US" altLang="zh-CN" sz="4400" dirty="0" smtClean="0"/>
              <a:t>C</a:t>
            </a:r>
            <a:r>
              <a:rPr lang="zh-CN" altLang="en-US" sz="4400" dirty="0" smtClean="0"/>
              <a:t>  </a:t>
            </a:r>
            <a:r>
              <a:rPr lang="en-US" altLang="zh-CN" sz="4400" dirty="0" smtClean="0"/>
              <a:t>E</a:t>
            </a:r>
            <a:endParaRPr lang="zh-CN" altLang="en-US" sz="4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357554" y="5000636"/>
          <a:ext cx="3643340" cy="121444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728668"/>
                <a:gridCol w="728668"/>
                <a:gridCol w="728668"/>
                <a:gridCol w="728668"/>
                <a:gridCol w="728668"/>
              </a:tblGrid>
              <a:tr h="7689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物种</a:t>
                      </a:r>
                      <a:endParaRPr lang="zh-CN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A</a:t>
                      </a:r>
                      <a:endParaRPr lang="zh-CN" alt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B</a:t>
                      </a:r>
                      <a:endParaRPr lang="zh-CN" alt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D</a:t>
                      </a:r>
                      <a:endParaRPr lang="zh-CN" alt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E</a:t>
                      </a:r>
                      <a:endParaRPr lang="zh-CN" alt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多度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1785918" y="4714884"/>
            <a:ext cx="1571636" cy="150019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85918" y="3714752"/>
            <a:ext cx="1571636" cy="128588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71802" y="3714752"/>
            <a:ext cx="3929090" cy="128588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71802" y="4643446"/>
            <a:ext cx="714380" cy="35719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Logistic</a:t>
            </a:r>
            <a:r>
              <a:rPr lang="zh-CN" altLang="en-US" dirty="0" smtClean="0"/>
              <a:t>回归结果解释</a:t>
            </a:r>
            <a:endParaRPr lang="zh-CN" altLang="en-US" dirty="0"/>
          </a:p>
        </p:txBody>
      </p:sp>
      <p:sp>
        <p:nvSpPr>
          <p:cNvPr id="4" name="流程图: 决策 3"/>
          <p:cNvSpPr/>
          <p:nvPr/>
        </p:nvSpPr>
        <p:spPr>
          <a:xfrm>
            <a:off x="3203848" y="2492896"/>
            <a:ext cx="2448272" cy="1152128"/>
          </a:xfrm>
          <a:prstGeom prst="flowChartDecision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达到统计显著水平</a:t>
            </a:r>
            <a:endParaRPr lang="zh-CN" altLang="en-US" dirty="0"/>
          </a:p>
        </p:txBody>
      </p:sp>
      <p:cxnSp>
        <p:nvCxnSpPr>
          <p:cNvPr id="6" name="直接箭头连接符 5"/>
          <p:cNvCxnSpPr>
            <a:stCxn id="4" idx="2"/>
          </p:cNvCxnSpPr>
          <p:nvPr/>
        </p:nvCxnSpPr>
        <p:spPr>
          <a:xfrm rot="5400000">
            <a:off x="4139158" y="3933056"/>
            <a:ext cx="576858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9992" y="3717032"/>
            <a:ext cx="38504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Y</a:t>
            </a:r>
            <a:endParaRPr lang="zh-CN" altLang="en-US" sz="3200" dirty="0"/>
          </a:p>
        </p:txBody>
      </p:sp>
      <p:sp>
        <p:nvSpPr>
          <p:cNvPr id="8" name="流程图: 决策 7"/>
          <p:cNvSpPr/>
          <p:nvPr/>
        </p:nvSpPr>
        <p:spPr>
          <a:xfrm>
            <a:off x="3131840" y="4221088"/>
            <a:ext cx="2592288" cy="1224136"/>
          </a:xfrm>
          <a:prstGeom prst="flowChartDecision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回归系数</a:t>
            </a:r>
            <a:endParaRPr lang="zh-CN" altLang="en-US" dirty="0"/>
          </a:p>
        </p:txBody>
      </p:sp>
      <p:cxnSp>
        <p:nvCxnSpPr>
          <p:cNvPr id="10" name="形状 9"/>
          <p:cNvCxnSpPr>
            <a:stCxn id="8" idx="1"/>
            <a:endCxn id="12" idx="0"/>
          </p:cNvCxnSpPr>
          <p:nvPr/>
        </p:nvCxnSpPr>
        <p:spPr>
          <a:xfrm rot="10800000" flipV="1">
            <a:off x="2380928" y="4833156"/>
            <a:ext cx="750912" cy="97210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5220072" y="5733256"/>
            <a:ext cx="3168352" cy="914400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补偿性假说（竞争排斥</a:t>
            </a:r>
            <a:r>
              <a:rPr lang="en-US" altLang="zh-CN" dirty="0" smtClean="0"/>
              <a:t>/</a:t>
            </a:r>
            <a:r>
              <a:rPr lang="zh-CN" altLang="en-US" dirty="0" smtClean="0"/>
              <a:t>生态位分化）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683568" y="5805264"/>
            <a:ext cx="3394720" cy="680939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zh-CN" altLang="en-US" dirty="0" smtClean="0"/>
              <a:t>相似性假说（环境过滤）</a:t>
            </a:r>
            <a:endParaRPr lang="zh-CN" altLang="en-US" dirty="0"/>
          </a:p>
        </p:txBody>
      </p:sp>
      <p:cxnSp>
        <p:nvCxnSpPr>
          <p:cNvPr id="13" name="形状 12"/>
          <p:cNvCxnSpPr>
            <a:stCxn id="8" idx="3"/>
            <a:endCxn id="11" idx="0"/>
          </p:cNvCxnSpPr>
          <p:nvPr/>
        </p:nvCxnSpPr>
        <p:spPr>
          <a:xfrm>
            <a:off x="5724128" y="4833156"/>
            <a:ext cx="1080120" cy="9001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4941168"/>
            <a:ext cx="699230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&lt;0</a:t>
            </a:r>
            <a:endParaRPr lang="zh-CN" alt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4941168"/>
            <a:ext cx="699230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&gt;0</a:t>
            </a:r>
            <a:endParaRPr lang="zh-CN" altLang="en-US" sz="4000" dirty="0"/>
          </a:p>
        </p:txBody>
      </p:sp>
      <p:cxnSp>
        <p:nvCxnSpPr>
          <p:cNvPr id="21" name="直接箭头连接符 20"/>
          <p:cNvCxnSpPr>
            <a:stCxn id="4" idx="3"/>
            <a:endCxn id="26" idx="1"/>
          </p:cNvCxnSpPr>
          <p:nvPr/>
        </p:nvCxnSpPr>
        <p:spPr>
          <a:xfrm>
            <a:off x="5652120" y="3068960"/>
            <a:ext cx="7200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6372200" y="2780928"/>
            <a:ext cx="1368152" cy="576064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随机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652120" y="2492896"/>
            <a:ext cx="449162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N</a:t>
            </a:r>
            <a:endParaRPr lang="zh-CN" altLang="en-US" sz="3200" dirty="0"/>
          </a:p>
        </p:txBody>
      </p:sp>
      <p:sp>
        <p:nvSpPr>
          <p:cNvPr id="29" name="圆角矩形 28"/>
          <p:cNvSpPr/>
          <p:nvPr/>
        </p:nvSpPr>
        <p:spPr>
          <a:xfrm>
            <a:off x="3059832" y="1340768"/>
            <a:ext cx="2664296" cy="576064"/>
          </a:xfrm>
          <a:prstGeom prst="round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Logistic</a:t>
            </a:r>
            <a:r>
              <a:rPr lang="zh-CN" altLang="en-US" dirty="0" smtClean="0"/>
              <a:t>回归</a:t>
            </a:r>
            <a:endParaRPr lang="zh-CN" altLang="en-US" dirty="0"/>
          </a:p>
        </p:txBody>
      </p:sp>
      <p:cxnSp>
        <p:nvCxnSpPr>
          <p:cNvPr id="31" name="直接箭头连接符 30"/>
          <p:cNvCxnSpPr>
            <a:stCxn id="29" idx="2"/>
            <a:endCxn id="4" idx="0"/>
          </p:cNvCxnSpPr>
          <p:nvPr/>
        </p:nvCxnSpPr>
        <p:spPr>
          <a:xfrm rot="16200000" flipH="1">
            <a:off x="4121950" y="2186862"/>
            <a:ext cx="576064" cy="360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研究尺度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空间尺度：将样地按照一定的尺度划分正方形的小样方。小样方面积越大</a:t>
            </a:r>
            <a:r>
              <a:rPr lang="en-US" altLang="zh-CN" dirty="0" smtClean="0">
                <a:sym typeface="Wingdings" pitchFamily="2" charset="2"/>
              </a:rPr>
              <a:t></a:t>
            </a:r>
            <a:r>
              <a:rPr lang="zh-CN" altLang="en-US" dirty="0" smtClean="0">
                <a:sym typeface="Wingdings" pitchFamily="2" charset="2"/>
              </a:rPr>
              <a:t>获得的稀有种的稀有度越高。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时间尺度：在一个相同的空间尺度上，选择不同的最小胸径个体做为研究样本。胸径越大</a:t>
            </a:r>
            <a:r>
              <a:rPr lang="en-US" altLang="zh-CN" dirty="0" smtClean="0">
                <a:sym typeface="Wingdings" pitchFamily="2" charset="2"/>
              </a:rPr>
              <a:t></a:t>
            </a:r>
            <a:r>
              <a:rPr lang="zh-CN" altLang="en-US" dirty="0" smtClean="0">
                <a:sym typeface="Wingdings" pitchFamily="2" charset="2"/>
              </a:rPr>
              <a:t>个体的年龄越大。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数据分析</a:t>
            </a:r>
            <a:r>
              <a:rPr lang="en-US" altLang="zh-CN" dirty="0" smtClean="0"/>
              <a:t>:</a:t>
            </a:r>
            <a:r>
              <a:rPr lang="zh-CN" altLang="en-US" dirty="0" smtClean="0"/>
              <a:t>空间尺度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87624" y="1484784"/>
          <a:ext cx="6984776" cy="44517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45308"/>
                <a:gridCol w="638868"/>
                <a:gridCol w="720080"/>
                <a:gridCol w="864096"/>
                <a:gridCol w="1610706"/>
                <a:gridCol w="1260410"/>
                <a:gridCol w="945308"/>
              </a:tblGrid>
              <a:tr h="320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/>
                        <a:t>FDP</a:t>
                      </a:r>
                      <a:endParaRPr lang="en-US" sz="1300" b="1" i="0" u="none" strike="noStrike" dirty="0">
                        <a:solidFill>
                          <a:srgbClr val="1F497D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/>
                        <a:t>SCALE</a:t>
                      </a:r>
                      <a:endParaRPr lang="en-US" sz="1300" b="1" i="0" u="none" strike="noStrike" dirty="0">
                        <a:solidFill>
                          <a:srgbClr val="1F497D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/>
                        <a:t>RARE SP</a:t>
                      </a:r>
                      <a:endParaRPr lang="en-US" sz="1300" b="1" i="0" u="none" strike="noStrike" dirty="0">
                        <a:solidFill>
                          <a:srgbClr val="1F497D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/>
                        <a:t>RATIO</a:t>
                      </a:r>
                      <a:endParaRPr lang="en-US" sz="1300" b="1" i="0" u="none" strike="noStrike" dirty="0">
                        <a:solidFill>
                          <a:srgbClr val="1F497D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/>
                        <a:t>COEF</a:t>
                      </a:r>
                      <a:endParaRPr lang="en-US" sz="1300" b="1" i="0" u="none" strike="noStrike" dirty="0">
                        <a:solidFill>
                          <a:srgbClr val="1F497D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u="none" strike="noStrike" dirty="0"/>
                        <a:t>P-VALUE</a:t>
                      </a:r>
                      <a:endParaRPr lang="en-US" sz="1300" b="1" i="0" u="none" strike="noStrike" dirty="0">
                        <a:solidFill>
                          <a:srgbClr val="1F497D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/>
                        <a:t>LEVEL</a:t>
                      </a:r>
                      <a:endParaRPr lang="en-US" sz="1300" b="1" i="0" u="none" strike="noStrike" dirty="0">
                        <a:solidFill>
                          <a:srgbClr val="1F497D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6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/>
                        <a:t>DHS</a:t>
                      </a:r>
                    </a:p>
                    <a:p>
                      <a:pPr algn="ctr" fontAlgn="ctr"/>
                      <a:r>
                        <a:rPr lang="en-US" sz="2400" u="none" strike="noStrike" dirty="0" smtClean="0"/>
                        <a:t>(</a:t>
                      </a:r>
                      <a:r>
                        <a:rPr lang="en-US" sz="2400" u="none" strike="noStrike" dirty="0"/>
                        <a:t>210)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10*10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0.878785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-0.00425</a:t>
                      </a:r>
                      <a:endParaRPr lang="en-US" altLang="zh-CN" sz="1600" b="0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5.45E-01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-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20*20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42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0.52184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0.06396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1.55E-05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25*25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38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0.476299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0.078382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3.52E-05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50*50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0.111166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0.182933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1.24E-04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100*100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0.028446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0.332742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2.27E-02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6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/>
                        <a:t>GTS</a:t>
                      </a:r>
                    </a:p>
                    <a:p>
                      <a:pPr algn="ctr" fontAlgn="ctr"/>
                      <a:r>
                        <a:rPr lang="en-US" sz="2400" u="none" strike="noStrike" dirty="0" smtClean="0"/>
                        <a:t>(</a:t>
                      </a:r>
                      <a:r>
                        <a:rPr lang="en-US" sz="2400" u="none" strike="noStrike" dirty="0"/>
                        <a:t>159)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10*10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80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0.778109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-0.3068</a:t>
                      </a:r>
                      <a:endParaRPr lang="en-US" altLang="zh-CN" sz="1600" b="0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0.00E+00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20*20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0.514776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-0.35905</a:t>
                      </a:r>
                      <a:endParaRPr lang="en-US" altLang="zh-CN" sz="1600" b="0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/>
                        <a:t>1.97E-152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25*25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43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0.280362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-0.12216</a:t>
                      </a:r>
                      <a:endParaRPr lang="en-US" altLang="zh-CN" sz="1600" b="0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1.06E-12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50*50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0.036013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-0.36139</a:t>
                      </a:r>
                      <a:endParaRPr lang="en-US" altLang="zh-CN" sz="1600" b="0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1.16E-13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100*100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0.008372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0.501407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1.30E-04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9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/>
                        <a:t>BCI</a:t>
                      </a:r>
                    </a:p>
                    <a:p>
                      <a:pPr algn="ctr" fontAlgn="ctr"/>
                      <a:r>
                        <a:rPr lang="en-US" sz="2400" u="none" strike="noStrike" dirty="0" smtClean="0"/>
                        <a:t>(</a:t>
                      </a:r>
                      <a:r>
                        <a:rPr lang="en-US" sz="2400" u="none" strike="noStrike" dirty="0"/>
                        <a:t>305)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10*10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0.630893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-0.04888</a:t>
                      </a:r>
                      <a:endParaRPr lang="en-US" altLang="zh-CN" sz="1600" b="0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5.82615E-29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20*20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0.113537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-0.03259</a:t>
                      </a:r>
                      <a:endParaRPr lang="en-US" altLang="zh-CN" sz="1600" b="0" i="0" u="none" strike="noStrike" dirty="0">
                        <a:solidFill>
                          <a:srgbClr val="FFFFFF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0.003211051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25*25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38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0.106572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0.104308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4.40759E-15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50*50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25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0.055508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0.093457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0.001524676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3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100*100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 dirty="0"/>
                        <a:t>16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u="none" strike="noStrike"/>
                        <a:t>0.009161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dirty="0"/>
                        <a:t>0.325252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/>
                        <a:t>1.81143E-05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***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数据分析</a:t>
            </a:r>
            <a:r>
              <a:rPr lang="en-US" altLang="zh-CN" dirty="0" smtClean="0"/>
              <a:t>:</a:t>
            </a:r>
            <a:r>
              <a:rPr lang="zh-CN" altLang="en-US" dirty="0" smtClean="0"/>
              <a:t>空间尺度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931224" cy="44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数据分析</a:t>
            </a:r>
            <a:r>
              <a:rPr lang="en-US" altLang="zh-CN" dirty="0" smtClean="0"/>
              <a:t>:</a:t>
            </a:r>
            <a:r>
              <a:rPr lang="zh-CN" altLang="en-US" dirty="0" smtClean="0"/>
              <a:t>时间尺度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7775"/>
            <a:ext cx="5619750" cy="561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3" y="1268760"/>
            <a:ext cx="5554189" cy="5589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0" y="1247775"/>
            <a:ext cx="5619750" cy="561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在空间尺度上，随着尺度的增加，获得的稀有种集合其稀有度也越大，其存在与</a:t>
            </a:r>
            <a:r>
              <a:rPr lang="en-US" altLang="zh-CN" dirty="0" smtClean="0"/>
              <a:t>NDT</a:t>
            </a:r>
            <a:r>
              <a:rPr lang="zh-CN" altLang="en-US" dirty="0" smtClean="0"/>
              <a:t>的关系在三个样地中都表现出“负效应</a:t>
            </a:r>
            <a:r>
              <a:rPr lang="en-US" altLang="zh-CN" dirty="0" smtClean="0"/>
              <a:t>(</a:t>
            </a:r>
            <a:r>
              <a:rPr lang="zh-CN" altLang="en-US" dirty="0" smtClean="0"/>
              <a:t>相似性）</a:t>
            </a:r>
            <a:r>
              <a:rPr lang="en-US" altLang="zh-CN" dirty="0" smtClean="0">
                <a:sym typeface="Wingdings" pitchFamily="2" charset="2"/>
              </a:rPr>
              <a:t></a:t>
            </a:r>
            <a:r>
              <a:rPr lang="zh-CN" altLang="en-US" dirty="0" smtClean="0">
                <a:sym typeface="Wingdings" pitchFamily="2" charset="2"/>
              </a:rPr>
              <a:t>正效应（补偿性）”的变化关系。</a:t>
            </a:r>
            <a:endParaRPr lang="en-US" altLang="zh-CN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sym typeface="Wingdings" pitchFamily="2" charset="2"/>
              </a:rPr>
              <a:t>在时间尺度上，三个样地中的稀有种在</a:t>
            </a:r>
            <a:r>
              <a:rPr lang="en-US" altLang="zh-CN" dirty="0" smtClean="0">
                <a:sym typeface="Wingdings" pitchFamily="2" charset="2"/>
              </a:rPr>
              <a:t>50*50</a:t>
            </a:r>
            <a:r>
              <a:rPr lang="zh-CN" altLang="en-US" dirty="0" smtClean="0">
                <a:sym typeface="Wingdings" pitchFamily="2" charset="2"/>
              </a:rPr>
              <a:t> </a:t>
            </a:r>
            <a:r>
              <a:rPr lang="en-US" altLang="zh-CN" dirty="0" smtClean="0">
                <a:sym typeface="Wingdings" pitchFamily="2" charset="2"/>
              </a:rPr>
              <a:t>m</a:t>
            </a:r>
            <a:r>
              <a:rPr lang="en-US" altLang="zh-CN" baseline="30000" dirty="0" smtClean="0">
                <a:sym typeface="Wingdings" pitchFamily="2" charset="2"/>
              </a:rPr>
              <a:t>2</a:t>
            </a:r>
            <a:r>
              <a:rPr lang="zh-CN" altLang="en-US" dirty="0" smtClean="0">
                <a:sym typeface="Wingdings" pitchFamily="2" charset="2"/>
              </a:rPr>
              <a:t>尺度上与</a:t>
            </a:r>
            <a:r>
              <a:rPr lang="en-US" altLang="zh-CN" dirty="0" smtClean="0">
                <a:sym typeface="Wingdings" pitchFamily="2" charset="2"/>
              </a:rPr>
              <a:t>NDT</a:t>
            </a:r>
            <a:r>
              <a:rPr lang="zh-CN" altLang="en-US" dirty="0" smtClean="0">
                <a:sym typeface="Wingdings" pitchFamily="2" charset="2"/>
              </a:rPr>
              <a:t>的关系都表现出“正效应增加</a:t>
            </a:r>
            <a:r>
              <a:rPr lang="en-US" altLang="zh-CN" dirty="0" smtClean="0">
                <a:sym typeface="Wingdings" pitchFamily="2" charset="2"/>
              </a:rPr>
              <a:t>/</a:t>
            </a:r>
            <a:r>
              <a:rPr lang="zh-CN" altLang="en-US" dirty="0" smtClean="0">
                <a:sym typeface="Wingdings" pitchFamily="2" charset="2"/>
              </a:rPr>
              <a:t>负效应降低</a:t>
            </a:r>
            <a:r>
              <a:rPr lang="en-US" altLang="zh-CN" dirty="0" smtClean="0">
                <a:sym typeface="Wingdings" pitchFamily="2" charset="2"/>
              </a:rPr>
              <a:t></a:t>
            </a:r>
            <a:r>
              <a:rPr lang="zh-CN" altLang="en-US" dirty="0" smtClean="0">
                <a:sym typeface="Wingdings" pitchFamily="2" charset="2"/>
              </a:rPr>
              <a:t>负效应增加”的变化趋势。</a:t>
            </a:r>
            <a:endParaRPr lang="en-US" altLang="zh-CN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DHS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BCI</a:t>
            </a:r>
            <a:r>
              <a:rPr lang="zh-CN" altLang="en-US" dirty="0" smtClean="0"/>
              <a:t>在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个尺度序列上都表现出相似的特征，而</a:t>
            </a:r>
            <a:r>
              <a:rPr lang="en-US" altLang="zh-CN" dirty="0" smtClean="0"/>
              <a:t>GTS</a:t>
            </a:r>
            <a:r>
              <a:rPr lang="zh-CN" altLang="en-US" dirty="0" smtClean="0"/>
              <a:t>则差异较大：一个显著特点是</a:t>
            </a:r>
            <a:r>
              <a:rPr lang="en-US" altLang="zh-CN" dirty="0" smtClean="0"/>
              <a:t>NDT</a:t>
            </a:r>
            <a:r>
              <a:rPr lang="zh-CN" altLang="en-US" dirty="0" smtClean="0"/>
              <a:t>在</a:t>
            </a:r>
            <a:r>
              <a:rPr lang="en-US" altLang="zh-CN" dirty="0" smtClean="0"/>
              <a:t>GTS</a:t>
            </a:r>
            <a:r>
              <a:rPr lang="zh-CN" altLang="en-US" dirty="0" smtClean="0"/>
              <a:t>的效应远远大于在</a:t>
            </a:r>
            <a:r>
              <a:rPr lang="en-US" altLang="zh-CN" dirty="0" smtClean="0"/>
              <a:t>DHS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BCI</a:t>
            </a:r>
            <a:r>
              <a:rPr lang="zh-CN" altLang="en-US" dirty="0" smtClean="0"/>
              <a:t>样地。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DHS</a:t>
            </a:r>
            <a:r>
              <a:rPr lang="zh-CN" altLang="en-US" dirty="0" smtClean="0"/>
              <a:t>在时间序列上，</a:t>
            </a:r>
            <a:r>
              <a:rPr lang="en-US" altLang="zh-CN" dirty="0" smtClean="0"/>
              <a:t>NDT</a:t>
            </a:r>
            <a:r>
              <a:rPr lang="zh-CN" altLang="en-US" dirty="0" smtClean="0"/>
              <a:t>的影响又比</a:t>
            </a:r>
            <a:r>
              <a:rPr lang="en-US" altLang="zh-CN" dirty="0" smtClean="0"/>
              <a:t>BCI</a:t>
            </a:r>
            <a:r>
              <a:rPr lang="zh-CN" altLang="en-US" dirty="0" smtClean="0"/>
              <a:t>更大。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物种共存及多度模型</a:t>
            </a:r>
            <a:endParaRPr lang="zh-CN" altLang="en-US" dirty="0"/>
          </a:p>
        </p:txBody>
      </p:sp>
      <p:sp>
        <p:nvSpPr>
          <p:cNvPr id="6" name="任意多边形 5"/>
          <p:cNvSpPr/>
          <p:nvPr/>
        </p:nvSpPr>
        <p:spPr>
          <a:xfrm>
            <a:off x="596200" y="2047271"/>
            <a:ext cx="7708725" cy="2256201"/>
          </a:xfrm>
          <a:custGeom>
            <a:avLst/>
            <a:gdLst>
              <a:gd name="connsiteX0" fmla="*/ 0 w 9641541"/>
              <a:gd name="connsiteY0" fmla="*/ 2167218 h 2651312"/>
              <a:gd name="connsiteX1" fmla="*/ 3872753 w 9641541"/>
              <a:gd name="connsiteY1" fmla="*/ 2241 h 2651312"/>
              <a:gd name="connsiteX2" fmla="*/ 7799294 w 9641541"/>
              <a:gd name="connsiteY2" fmla="*/ 2180665 h 2651312"/>
              <a:gd name="connsiteX3" fmla="*/ 9641541 w 9641541"/>
              <a:gd name="connsiteY3" fmla="*/ 2651312 h 2651312"/>
              <a:gd name="connsiteX0" fmla="*/ 0 w 9641541"/>
              <a:gd name="connsiteY0" fmla="*/ 2384405 h 2868499"/>
              <a:gd name="connsiteX1" fmla="*/ 1626580 w 9641541"/>
              <a:gd name="connsiteY1" fmla="*/ 1081283 h 2868499"/>
              <a:gd name="connsiteX2" fmla="*/ 3872753 w 9641541"/>
              <a:gd name="connsiteY2" fmla="*/ 219428 h 2868499"/>
              <a:gd name="connsiteX3" fmla="*/ 7799294 w 9641541"/>
              <a:gd name="connsiteY3" fmla="*/ 2397852 h 2868499"/>
              <a:gd name="connsiteX4" fmla="*/ 9641541 w 9641541"/>
              <a:gd name="connsiteY4" fmla="*/ 2868499 h 2868499"/>
              <a:gd name="connsiteX0" fmla="*/ 0 w 9641541"/>
              <a:gd name="connsiteY0" fmla="*/ 2264392 h 2748486"/>
              <a:gd name="connsiteX1" fmla="*/ 707056 w 9641541"/>
              <a:gd name="connsiteY1" fmla="*/ 1681351 h 2748486"/>
              <a:gd name="connsiteX2" fmla="*/ 3872753 w 9641541"/>
              <a:gd name="connsiteY2" fmla="*/ 99415 h 2748486"/>
              <a:gd name="connsiteX3" fmla="*/ 7799294 w 9641541"/>
              <a:gd name="connsiteY3" fmla="*/ 2277839 h 2748486"/>
              <a:gd name="connsiteX4" fmla="*/ 9641541 w 9641541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302015 h 2649071"/>
              <a:gd name="connsiteX1" fmla="*/ 1856022 w 10790507"/>
              <a:gd name="connsiteY1" fmla="*/ 1581936 h 2649071"/>
              <a:gd name="connsiteX2" fmla="*/ 5021719 w 10790507"/>
              <a:gd name="connsiteY2" fmla="*/ 0 h 2649071"/>
              <a:gd name="connsiteX3" fmla="*/ 7954377 w 10790507"/>
              <a:gd name="connsiteY3" fmla="*/ 1581935 h 2649071"/>
              <a:gd name="connsiteX4" fmla="*/ 10790507 w 10790507"/>
              <a:gd name="connsiteY4" fmla="*/ 2649071 h 2649071"/>
              <a:gd name="connsiteX0" fmla="*/ 0 w 9810398"/>
              <a:gd name="connsiteY0" fmla="*/ 2302015 h 2302015"/>
              <a:gd name="connsiteX1" fmla="*/ 1856022 w 9810398"/>
              <a:gd name="connsiteY1" fmla="*/ 1581936 h 2302015"/>
              <a:gd name="connsiteX2" fmla="*/ 5021719 w 9810398"/>
              <a:gd name="connsiteY2" fmla="*/ 0 h 2302015"/>
              <a:gd name="connsiteX3" fmla="*/ 7954377 w 9810398"/>
              <a:gd name="connsiteY3" fmla="*/ 1581935 h 2302015"/>
              <a:gd name="connsiteX4" fmla="*/ 9810398 w 9810398"/>
              <a:gd name="connsiteY4" fmla="*/ 2230007 h 2302015"/>
              <a:gd name="connsiteX0" fmla="*/ 0 w 9810398"/>
              <a:gd name="connsiteY0" fmla="*/ 2314016 h 2314016"/>
              <a:gd name="connsiteX1" fmla="*/ 2209549 w 9810398"/>
              <a:gd name="connsiteY1" fmla="*/ 1521928 h 2314016"/>
              <a:gd name="connsiteX2" fmla="*/ 5021719 w 9810398"/>
              <a:gd name="connsiteY2" fmla="*/ 12001 h 2314016"/>
              <a:gd name="connsiteX3" fmla="*/ 7954377 w 9810398"/>
              <a:gd name="connsiteY3" fmla="*/ 1593936 h 2314016"/>
              <a:gd name="connsiteX4" fmla="*/ 9810398 w 9810398"/>
              <a:gd name="connsiteY4" fmla="*/ 2242008 h 2314016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954377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865995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820313 h 2820313"/>
              <a:gd name="connsiteX1" fmla="*/ 2209549 w 9810398"/>
              <a:gd name="connsiteY1" fmla="*/ 2100233 h 2820313"/>
              <a:gd name="connsiteX2" fmla="*/ 4772626 w 9810398"/>
              <a:gd name="connsiteY2" fmla="*/ 12001 h 2820313"/>
              <a:gd name="connsiteX3" fmla="*/ 7865995 w 9810398"/>
              <a:gd name="connsiteY3" fmla="*/ 2172241 h 2820313"/>
              <a:gd name="connsiteX4" fmla="*/ 9810398 w 9810398"/>
              <a:gd name="connsiteY4" fmla="*/ 2820313 h 28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398" h="2820313">
                <a:moveTo>
                  <a:pt x="0" y="2820313"/>
                </a:moveTo>
                <a:cubicBezTo>
                  <a:pt x="1064999" y="2782257"/>
                  <a:pt x="1492451" y="2573676"/>
                  <a:pt x="2209549" y="2100233"/>
                </a:cubicBezTo>
                <a:cubicBezTo>
                  <a:pt x="2983179" y="1585124"/>
                  <a:pt x="3829885" y="0"/>
                  <a:pt x="4772626" y="12001"/>
                </a:cubicBezTo>
                <a:cubicBezTo>
                  <a:pt x="5715367" y="24002"/>
                  <a:pt x="7026366" y="1704189"/>
                  <a:pt x="7865995" y="2172241"/>
                </a:cubicBezTo>
                <a:cubicBezTo>
                  <a:pt x="8705624" y="2640293"/>
                  <a:pt x="9370007" y="2805745"/>
                  <a:pt x="9810398" y="2820313"/>
                </a:cubicBezTo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3165775" y="2096318"/>
            <a:ext cx="2500127" cy="2207153"/>
          </a:xfrm>
          <a:custGeom>
            <a:avLst/>
            <a:gdLst>
              <a:gd name="connsiteX0" fmla="*/ 0 w 9641541"/>
              <a:gd name="connsiteY0" fmla="*/ 2167218 h 2651312"/>
              <a:gd name="connsiteX1" fmla="*/ 3872753 w 9641541"/>
              <a:gd name="connsiteY1" fmla="*/ 2241 h 2651312"/>
              <a:gd name="connsiteX2" fmla="*/ 7799294 w 9641541"/>
              <a:gd name="connsiteY2" fmla="*/ 2180665 h 2651312"/>
              <a:gd name="connsiteX3" fmla="*/ 9641541 w 9641541"/>
              <a:gd name="connsiteY3" fmla="*/ 2651312 h 2651312"/>
              <a:gd name="connsiteX0" fmla="*/ 0 w 9641541"/>
              <a:gd name="connsiteY0" fmla="*/ 2384405 h 2868499"/>
              <a:gd name="connsiteX1" fmla="*/ 1626580 w 9641541"/>
              <a:gd name="connsiteY1" fmla="*/ 1081283 h 2868499"/>
              <a:gd name="connsiteX2" fmla="*/ 3872753 w 9641541"/>
              <a:gd name="connsiteY2" fmla="*/ 219428 h 2868499"/>
              <a:gd name="connsiteX3" fmla="*/ 7799294 w 9641541"/>
              <a:gd name="connsiteY3" fmla="*/ 2397852 h 2868499"/>
              <a:gd name="connsiteX4" fmla="*/ 9641541 w 9641541"/>
              <a:gd name="connsiteY4" fmla="*/ 2868499 h 2868499"/>
              <a:gd name="connsiteX0" fmla="*/ 0 w 9641541"/>
              <a:gd name="connsiteY0" fmla="*/ 2264392 h 2748486"/>
              <a:gd name="connsiteX1" fmla="*/ 707056 w 9641541"/>
              <a:gd name="connsiteY1" fmla="*/ 1681351 h 2748486"/>
              <a:gd name="connsiteX2" fmla="*/ 3872753 w 9641541"/>
              <a:gd name="connsiteY2" fmla="*/ 99415 h 2748486"/>
              <a:gd name="connsiteX3" fmla="*/ 7799294 w 9641541"/>
              <a:gd name="connsiteY3" fmla="*/ 2277839 h 2748486"/>
              <a:gd name="connsiteX4" fmla="*/ 9641541 w 9641541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302015 h 2649071"/>
              <a:gd name="connsiteX1" fmla="*/ 1856022 w 10790507"/>
              <a:gd name="connsiteY1" fmla="*/ 1581936 h 2649071"/>
              <a:gd name="connsiteX2" fmla="*/ 5021719 w 10790507"/>
              <a:gd name="connsiteY2" fmla="*/ 0 h 2649071"/>
              <a:gd name="connsiteX3" fmla="*/ 7954377 w 10790507"/>
              <a:gd name="connsiteY3" fmla="*/ 1581935 h 2649071"/>
              <a:gd name="connsiteX4" fmla="*/ 10790507 w 10790507"/>
              <a:gd name="connsiteY4" fmla="*/ 2649071 h 2649071"/>
              <a:gd name="connsiteX0" fmla="*/ 0 w 9810398"/>
              <a:gd name="connsiteY0" fmla="*/ 2302015 h 2302015"/>
              <a:gd name="connsiteX1" fmla="*/ 1856022 w 9810398"/>
              <a:gd name="connsiteY1" fmla="*/ 1581936 h 2302015"/>
              <a:gd name="connsiteX2" fmla="*/ 5021719 w 9810398"/>
              <a:gd name="connsiteY2" fmla="*/ 0 h 2302015"/>
              <a:gd name="connsiteX3" fmla="*/ 7954377 w 9810398"/>
              <a:gd name="connsiteY3" fmla="*/ 1581935 h 2302015"/>
              <a:gd name="connsiteX4" fmla="*/ 9810398 w 9810398"/>
              <a:gd name="connsiteY4" fmla="*/ 2230007 h 2302015"/>
              <a:gd name="connsiteX0" fmla="*/ 0 w 9810398"/>
              <a:gd name="connsiteY0" fmla="*/ 2314016 h 2314016"/>
              <a:gd name="connsiteX1" fmla="*/ 2209549 w 9810398"/>
              <a:gd name="connsiteY1" fmla="*/ 1521928 h 2314016"/>
              <a:gd name="connsiteX2" fmla="*/ 5021719 w 9810398"/>
              <a:gd name="connsiteY2" fmla="*/ 12001 h 2314016"/>
              <a:gd name="connsiteX3" fmla="*/ 7954377 w 9810398"/>
              <a:gd name="connsiteY3" fmla="*/ 1593936 h 2314016"/>
              <a:gd name="connsiteX4" fmla="*/ 9810398 w 9810398"/>
              <a:gd name="connsiteY4" fmla="*/ 2242008 h 2314016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954377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865995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820313 h 2820313"/>
              <a:gd name="connsiteX1" fmla="*/ 2209549 w 9810398"/>
              <a:gd name="connsiteY1" fmla="*/ 2100233 h 2820313"/>
              <a:gd name="connsiteX2" fmla="*/ 4772626 w 9810398"/>
              <a:gd name="connsiteY2" fmla="*/ 12001 h 2820313"/>
              <a:gd name="connsiteX3" fmla="*/ 7865995 w 9810398"/>
              <a:gd name="connsiteY3" fmla="*/ 2172241 h 2820313"/>
              <a:gd name="connsiteX4" fmla="*/ 9810398 w 9810398"/>
              <a:gd name="connsiteY4" fmla="*/ 2820313 h 28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398" h="2820313">
                <a:moveTo>
                  <a:pt x="0" y="2820313"/>
                </a:moveTo>
                <a:cubicBezTo>
                  <a:pt x="1064999" y="2782257"/>
                  <a:pt x="1492451" y="2573676"/>
                  <a:pt x="2209549" y="2100233"/>
                </a:cubicBezTo>
                <a:cubicBezTo>
                  <a:pt x="2983179" y="1585124"/>
                  <a:pt x="3829885" y="0"/>
                  <a:pt x="4772626" y="12001"/>
                </a:cubicBezTo>
                <a:cubicBezTo>
                  <a:pt x="5715367" y="24002"/>
                  <a:pt x="7026366" y="1704189"/>
                  <a:pt x="7865995" y="2172241"/>
                </a:cubicBezTo>
                <a:cubicBezTo>
                  <a:pt x="8705624" y="2640293"/>
                  <a:pt x="9370007" y="2805745"/>
                  <a:pt x="9810398" y="2820313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985159" y="2930132"/>
            <a:ext cx="2500127" cy="1373340"/>
          </a:xfrm>
          <a:custGeom>
            <a:avLst/>
            <a:gdLst>
              <a:gd name="connsiteX0" fmla="*/ 0 w 9641541"/>
              <a:gd name="connsiteY0" fmla="*/ 2167218 h 2651312"/>
              <a:gd name="connsiteX1" fmla="*/ 3872753 w 9641541"/>
              <a:gd name="connsiteY1" fmla="*/ 2241 h 2651312"/>
              <a:gd name="connsiteX2" fmla="*/ 7799294 w 9641541"/>
              <a:gd name="connsiteY2" fmla="*/ 2180665 h 2651312"/>
              <a:gd name="connsiteX3" fmla="*/ 9641541 w 9641541"/>
              <a:gd name="connsiteY3" fmla="*/ 2651312 h 2651312"/>
              <a:gd name="connsiteX0" fmla="*/ 0 w 9641541"/>
              <a:gd name="connsiteY0" fmla="*/ 2384405 h 2868499"/>
              <a:gd name="connsiteX1" fmla="*/ 1626580 w 9641541"/>
              <a:gd name="connsiteY1" fmla="*/ 1081283 h 2868499"/>
              <a:gd name="connsiteX2" fmla="*/ 3872753 w 9641541"/>
              <a:gd name="connsiteY2" fmla="*/ 219428 h 2868499"/>
              <a:gd name="connsiteX3" fmla="*/ 7799294 w 9641541"/>
              <a:gd name="connsiteY3" fmla="*/ 2397852 h 2868499"/>
              <a:gd name="connsiteX4" fmla="*/ 9641541 w 9641541"/>
              <a:gd name="connsiteY4" fmla="*/ 2868499 h 2868499"/>
              <a:gd name="connsiteX0" fmla="*/ 0 w 9641541"/>
              <a:gd name="connsiteY0" fmla="*/ 2264392 h 2748486"/>
              <a:gd name="connsiteX1" fmla="*/ 707056 w 9641541"/>
              <a:gd name="connsiteY1" fmla="*/ 1681351 h 2748486"/>
              <a:gd name="connsiteX2" fmla="*/ 3872753 w 9641541"/>
              <a:gd name="connsiteY2" fmla="*/ 99415 h 2748486"/>
              <a:gd name="connsiteX3" fmla="*/ 7799294 w 9641541"/>
              <a:gd name="connsiteY3" fmla="*/ 2277839 h 2748486"/>
              <a:gd name="connsiteX4" fmla="*/ 9641541 w 9641541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302015 h 2649071"/>
              <a:gd name="connsiteX1" fmla="*/ 1856022 w 10790507"/>
              <a:gd name="connsiteY1" fmla="*/ 1581936 h 2649071"/>
              <a:gd name="connsiteX2" fmla="*/ 5021719 w 10790507"/>
              <a:gd name="connsiteY2" fmla="*/ 0 h 2649071"/>
              <a:gd name="connsiteX3" fmla="*/ 7954377 w 10790507"/>
              <a:gd name="connsiteY3" fmla="*/ 1581935 h 2649071"/>
              <a:gd name="connsiteX4" fmla="*/ 10790507 w 10790507"/>
              <a:gd name="connsiteY4" fmla="*/ 2649071 h 2649071"/>
              <a:gd name="connsiteX0" fmla="*/ 0 w 9810398"/>
              <a:gd name="connsiteY0" fmla="*/ 2302015 h 2302015"/>
              <a:gd name="connsiteX1" fmla="*/ 1856022 w 9810398"/>
              <a:gd name="connsiteY1" fmla="*/ 1581936 h 2302015"/>
              <a:gd name="connsiteX2" fmla="*/ 5021719 w 9810398"/>
              <a:gd name="connsiteY2" fmla="*/ 0 h 2302015"/>
              <a:gd name="connsiteX3" fmla="*/ 7954377 w 9810398"/>
              <a:gd name="connsiteY3" fmla="*/ 1581935 h 2302015"/>
              <a:gd name="connsiteX4" fmla="*/ 9810398 w 9810398"/>
              <a:gd name="connsiteY4" fmla="*/ 2230007 h 2302015"/>
              <a:gd name="connsiteX0" fmla="*/ 0 w 9810398"/>
              <a:gd name="connsiteY0" fmla="*/ 2314016 h 2314016"/>
              <a:gd name="connsiteX1" fmla="*/ 2209549 w 9810398"/>
              <a:gd name="connsiteY1" fmla="*/ 1521928 h 2314016"/>
              <a:gd name="connsiteX2" fmla="*/ 5021719 w 9810398"/>
              <a:gd name="connsiteY2" fmla="*/ 12001 h 2314016"/>
              <a:gd name="connsiteX3" fmla="*/ 7954377 w 9810398"/>
              <a:gd name="connsiteY3" fmla="*/ 1593936 h 2314016"/>
              <a:gd name="connsiteX4" fmla="*/ 9810398 w 9810398"/>
              <a:gd name="connsiteY4" fmla="*/ 2242008 h 2314016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954377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865995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820313 h 2820313"/>
              <a:gd name="connsiteX1" fmla="*/ 2209549 w 9810398"/>
              <a:gd name="connsiteY1" fmla="*/ 2100233 h 2820313"/>
              <a:gd name="connsiteX2" fmla="*/ 4772626 w 9810398"/>
              <a:gd name="connsiteY2" fmla="*/ 12001 h 2820313"/>
              <a:gd name="connsiteX3" fmla="*/ 7865995 w 9810398"/>
              <a:gd name="connsiteY3" fmla="*/ 2172241 h 2820313"/>
              <a:gd name="connsiteX4" fmla="*/ 9810398 w 9810398"/>
              <a:gd name="connsiteY4" fmla="*/ 2820313 h 28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398" h="2820313">
                <a:moveTo>
                  <a:pt x="0" y="2820313"/>
                </a:moveTo>
                <a:cubicBezTo>
                  <a:pt x="1064999" y="2782257"/>
                  <a:pt x="1492451" y="2573676"/>
                  <a:pt x="2209549" y="2100233"/>
                </a:cubicBezTo>
                <a:cubicBezTo>
                  <a:pt x="2983179" y="1585124"/>
                  <a:pt x="3829885" y="0"/>
                  <a:pt x="4772626" y="12001"/>
                </a:cubicBezTo>
                <a:cubicBezTo>
                  <a:pt x="5715367" y="24002"/>
                  <a:pt x="7026366" y="1704189"/>
                  <a:pt x="7865995" y="2172241"/>
                </a:cubicBezTo>
                <a:cubicBezTo>
                  <a:pt x="8705624" y="2640293"/>
                  <a:pt x="9370007" y="2805745"/>
                  <a:pt x="9810398" y="2820313"/>
                </a:cubicBezTo>
              </a:path>
            </a:pathLst>
          </a:custGeom>
          <a:ln w="5715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4415838" y="2930132"/>
            <a:ext cx="2500127" cy="1373340"/>
          </a:xfrm>
          <a:custGeom>
            <a:avLst/>
            <a:gdLst>
              <a:gd name="connsiteX0" fmla="*/ 0 w 9641541"/>
              <a:gd name="connsiteY0" fmla="*/ 2167218 h 2651312"/>
              <a:gd name="connsiteX1" fmla="*/ 3872753 w 9641541"/>
              <a:gd name="connsiteY1" fmla="*/ 2241 h 2651312"/>
              <a:gd name="connsiteX2" fmla="*/ 7799294 w 9641541"/>
              <a:gd name="connsiteY2" fmla="*/ 2180665 h 2651312"/>
              <a:gd name="connsiteX3" fmla="*/ 9641541 w 9641541"/>
              <a:gd name="connsiteY3" fmla="*/ 2651312 h 2651312"/>
              <a:gd name="connsiteX0" fmla="*/ 0 w 9641541"/>
              <a:gd name="connsiteY0" fmla="*/ 2384405 h 2868499"/>
              <a:gd name="connsiteX1" fmla="*/ 1626580 w 9641541"/>
              <a:gd name="connsiteY1" fmla="*/ 1081283 h 2868499"/>
              <a:gd name="connsiteX2" fmla="*/ 3872753 w 9641541"/>
              <a:gd name="connsiteY2" fmla="*/ 219428 h 2868499"/>
              <a:gd name="connsiteX3" fmla="*/ 7799294 w 9641541"/>
              <a:gd name="connsiteY3" fmla="*/ 2397852 h 2868499"/>
              <a:gd name="connsiteX4" fmla="*/ 9641541 w 9641541"/>
              <a:gd name="connsiteY4" fmla="*/ 2868499 h 2868499"/>
              <a:gd name="connsiteX0" fmla="*/ 0 w 9641541"/>
              <a:gd name="connsiteY0" fmla="*/ 2264392 h 2748486"/>
              <a:gd name="connsiteX1" fmla="*/ 707056 w 9641541"/>
              <a:gd name="connsiteY1" fmla="*/ 1681351 h 2748486"/>
              <a:gd name="connsiteX2" fmla="*/ 3872753 w 9641541"/>
              <a:gd name="connsiteY2" fmla="*/ 99415 h 2748486"/>
              <a:gd name="connsiteX3" fmla="*/ 7799294 w 9641541"/>
              <a:gd name="connsiteY3" fmla="*/ 2277839 h 2748486"/>
              <a:gd name="connsiteX4" fmla="*/ 9641541 w 9641541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302015 h 2649071"/>
              <a:gd name="connsiteX1" fmla="*/ 1856022 w 10790507"/>
              <a:gd name="connsiteY1" fmla="*/ 1581936 h 2649071"/>
              <a:gd name="connsiteX2" fmla="*/ 5021719 w 10790507"/>
              <a:gd name="connsiteY2" fmla="*/ 0 h 2649071"/>
              <a:gd name="connsiteX3" fmla="*/ 7954377 w 10790507"/>
              <a:gd name="connsiteY3" fmla="*/ 1581935 h 2649071"/>
              <a:gd name="connsiteX4" fmla="*/ 10790507 w 10790507"/>
              <a:gd name="connsiteY4" fmla="*/ 2649071 h 2649071"/>
              <a:gd name="connsiteX0" fmla="*/ 0 w 9810398"/>
              <a:gd name="connsiteY0" fmla="*/ 2302015 h 2302015"/>
              <a:gd name="connsiteX1" fmla="*/ 1856022 w 9810398"/>
              <a:gd name="connsiteY1" fmla="*/ 1581936 h 2302015"/>
              <a:gd name="connsiteX2" fmla="*/ 5021719 w 9810398"/>
              <a:gd name="connsiteY2" fmla="*/ 0 h 2302015"/>
              <a:gd name="connsiteX3" fmla="*/ 7954377 w 9810398"/>
              <a:gd name="connsiteY3" fmla="*/ 1581935 h 2302015"/>
              <a:gd name="connsiteX4" fmla="*/ 9810398 w 9810398"/>
              <a:gd name="connsiteY4" fmla="*/ 2230007 h 2302015"/>
              <a:gd name="connsiteX0" fmla="*/ 0 w 9810398"/>
              <a:gd name="connsiteY0" fmla="*/ 2314016 h 2314016"/>
              <a:gd name="connsiteX1" fmla="*/ 2209549 w 9810398"/>
              <a:gd name="connsiteY1" fmla="*/ 1521928 h 2314016"/>
              <a:gd name="connsiteX2" fmla="*/ 5021719 w 9810398"/>
              <a:gd name="connsiteY2" fmla="*/ 12001 h 2314016"/>
              <a:gd name="connsiteX3" fmla="*/ 7954377 w 9810398"/>
              <a:gd name="connsiteY3" fmla="*/ 1593936 h 2314016"/>
              <a:gd name="connsiteX4" fmla="*/ 9810398 w 9810398"/>
              <a:gd name="connsiteY4" fmla="*/ 2242008 h 2314016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954377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865995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820313 h 2820313"/>
              <a:gd name="connsiteX1" fmla="*/ 2209549 w 9810398"/>
              <a:gd name="connsiteY1" fmla="*/ 2100233 h 2820313"/>
              <a:gd name="connsiteX2" fmla="*/ 4772626 w 9810398"/>
              <a:gd name="connsiteY2" fmla="*/ 12001 h 2820313"/>
              <a:gd name="connsiteX3" fmla="*/ 7865995 w 9810398"/>
              <a:gd name="connsiteY3" fmla="*/ 2172241 h 2820313"/>
              <a:gd name="connsiteX4" fmla="*/ 9810398 w 9810398"/>
              <a:gd name="connsiteY4" fmla="*/ 2820313 h 28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398" h="2820313">
                <a:moveTo>
                  <a:pt x="0" y="2820313"/>
                </a:moveTo>
                <a:cubicBezTo>
                  <a:pt x="1064999" y="2782257"/>
                  <a:pt x="1492451" y="2573676"/>
                  <a:pt x="2209549" y="2100233"/>
                </a:cubicBezTo>
                <a:cubicBezTo>
                  <a:pt x="2983179" y="1585124"/>
                  <a:pt x="3829885" y="0"/>
                  <a:pt x="4772626" y="12001"/>
                </a:cubicBezTo>
                <a:cubicBezTo>
                  <a:pt x="5715367" y="24002"/>
                  <a:pt x="7026366" y="1704189"/>
                  <a:pt x="7865995" y="2172241"/>
                </a:cubicBezTo>
                <a:cubicBezTo>
                  <a:pt x="8705624" y="2640293"/>
                  <a:pt x="9370007" y="2805745"/>
                  <a:pt x="9810398" y="2820313"/>
                </a:cubicBezTo>
              </a:path>
            </a:pathLst>
          </a:custGeom>
          <a:ln w="5715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582462" y="2930132"/>
            <a:ext cx="416688" cy="1373340"/>
          </a:xfrm>
          <a:custGeom>
            <a:avLst/>
            <a:gdLst>
              <a:gd name="connsiteX0" fmla="*/ 0 w 9641541"/>
              <a:gd name="connsiteY0" fmla="*/ 2167218 h 2651312"/>
              <a:gd name="connsiteX1" fmla="*/ 3872753 w 9641541"/>
              <a:gd name="connsiteY1" fmla="*/ 2241 h 2651312"/>
              <a:gd name="connsiteX2" fmla="*/ 7799294 w 9641541"/>
              <a:gd name="connsiteY2" fmla="*/ 2180665 h 2651312"/>
              <a:gd name="connsiteX3" fmla="*/ 9641541 w 9641541"/>
              <a:gd name="connsiteY3" fmla="*/ 2651312 h 2651312"/>
              <a:gd name="connsiteX0" fmla="*/ 0 w 9641541"/>
              <a:gd name="connsiteY0" fmla="*/ 2384405 h 2868499"/>
              <a:gd name="connsiteX1" fmla="*/ 1626580 w 9641541"/>
              <a:gd name="connsiteY1" fmla="*/ 1081283 h 2868499"/>
              <a:gd name="connsiteX2" fmla="*/ 3872753 w 9641541"/>
              <a:gd name="connsiteY2" fmla="*/ 219428 h 2868499"/>
              <a:gd name="connsiteX3" fmla="*/ 7799294 w 9641541"/>
              <a:gd name="connsiteY3" fmla="*/ 2397852 h 2868499"/>
              <a:gd name="connsiteX4" fmla="*/ 9641541 w 9641541"/>
              <a:gd name="connsiteY4" fmla="*/ 2868499 h 2868499"/>
              <a:gd name="connsiteX0" fmla="*/ 0 w 9641541"/>
              <a:gd name="connsiteY0" fmla="*/ 2264392 h 2748486"/>
              <a:gd name="connsiteX1" fmla="*/ 707056 w 9641541"/>
              <a:gd name="connsiteY1" fmla="*/ 1681351 h 2748486"/>
              <a:gd name="connsiteX2" fmla="*/ 3872753 w 9641541"/>
              <a:gd name="connsiteY2" fmla="*/ 99415 h 2748486"/>
              <a:gd name="connsiteX3" fmla="*/ 7799294 w 9641541"/>
              <a:gd name="connsiteY3" fmla="*/ 2277839 h 2748486"/>
              <a:gd name="connsiteX4" fmla="*/ 9641541 w 9641541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302015 h 2649071"/>
              <a:gd name="connsiteX1" fmla="*/ 1856022 w 10790507"/>
              <a:gd name="connsiteY1" fmla="*/ 1581936 h 2649071"/>
              <a:gd name="connsiteX2" fmla="*/ 5021719 w 10790507"/>
              <a:gd name="connsiteY2" fmla="*/ 0 h 2649071"/>
              <a:gd name="connsiteX3" fmla="*/ 7954377 w 10790507"/>
              <a:gd name="connsiteY3" fmla="*/ 1581935 h 2649071"/>
              <a:gd name="connsiteX4" fmla="*/ 10790507 w 10790507"/>
              <a:gd name="connsiteY4" fmla="*/ 2649071 h 2649071"/>
              <a:gd name="connsiteX0" fmla="*/ 0 w 9810398"/>
              <a:gd name="connsiteY0" fmla="*/ 2302015 h 2302015"/>
              <a:gd name="connsiteX1" fmla="*/ 1856022 w 9810398"/>
              <a:gd name="connsiteY1" fmla="*/ 1581936 h 2302015"/>
              <a:gd name="connsiteX2" fmla="*/ 5021719 w 9810398"/>
              <a:gd name="connsiteY2" fmla="*/ 0 h 2302015"/>
              <a:gd name="connsiteX3" fmla="*/ 7954377 w 9810398"/>
              <a:gd name="connsiteY3" fmla="*/ 1581935 h 2302015"/>
              <a:gd name="connsiteX4" fmla="*/ 9810398 w 9810398"/>
              <a:gd name="connsiteY4" fmla="*/ 2230007 h 2302015"/>
              <a:gd name="connsiteX0" fmla="*/ 0 w 9810398"/>
              <a:gd name="connsiteY0" fmla="*/ 2314016 h 2314016"/>
              <a:gd name="connsiteX1" fmla="*/ 2209549 w 9810398"/>
              <a:gd name="connsiteY1" fmla="*/ 1521928 h 2314016"/>
              <a:gd name="connsiteX2" fmla="*/ 5021719 w 9810398"/>
              <a:gd name="connsiteY2" fmla="*/ 12001 h 2314016"/>
              <a:gd name="connsiteX3" fmla="*/ 7954377 w 9810398"/>
              <a:gd name="connsiteY3" fmla="*/ 1593936 h 2314016"/>
              <a:gd name="connsiteX4" fmla="*/ 9810398 w 9810398"/>
              <a:gd name="connsiteY4" fmla="*/ 2242008 h 2314016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954377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865995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820313 h 2820313"/>
              <a:gd name="connsiteX1" fmla="*/ 2209549 w 9810398"/>
              <a:gd name="connsiteY1" fmla="*/ 2100233 h 2820313"/>
              <a:gd name="connsiteX2" fmla="*/ 4772626 w 9810398"/>
              <a:gd name="connsiteY2" fmla="*/ 12001 h 2820313"/>
              <a:gd name="connsiteX3" fmla="*/ 7865995 w 9810398"/>
              <a:gd name="connsiteY3" fmla="*/ 2172241 h 2820313"/>
              <a:gd name="connsiteX4" fmla="*/ 9810398 w 9810398"/>
              <a:gd name="connsiteY4" fmla="*/ 2820313 h 28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398" h="2820313">
                <a:moveTo>
                  <a:pt x="0" y="2820313"/>
                </a:moveTo>
                <a:cubicBezTo>
                  <a:pt x="1064999" y="2782257"/>
                  <a:pt x="1492451" y="2573676"/>
                  <a:pt x="2209549" y="2100233"/>
                </a:cubicBezTo>
                <a:cubicBezTo>
                  <a:pt x="2983179" y="1585124"/>
                  <a:pt x="3829885" y="0"/>
                  <a:pt x="4772626" y="12001"/>
                </a:cubicBezTo>
                <a:cubicBezTo>
                  <a:pt x="5715367" y="24002"/>
                  <a:pt x="7026366" y="1704189"/>
                  <a:pt x="7865995" y="2172241"/>
                </a:cubicBezTo>
                <a:cubicBezTo>
                  <a:pt x="8705624" y="2640293"/>
                  <a:pt x="9370007" y="2805745"/>
                  <a:pt x="9810398" y="2820313"/>
                </a:cubicBezTo>
              </a:path>
            </a:pathLst>
          </a:custGeom>
          <a:blipFill>
            <a:blip r:embed="rId3" cstate="print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360127" y="4058233"/>
            <a:ext cx="825290" cy="245239"/>
          </a:xfrm>
          <a:custGeom>
            <a:avLst/>
            <a:gdLst>
              <a:gd name="connsiteX0" fmla="*/ 0 w 9641541"/>
              <a:gd name="connsiteY0" fmla="*/ 2167218 h 2651312"/>
              <a:gd name="connsiteX1" fmla="*/ 3872753 w 9641541"/>
              <a:gd name="connsiteY1" fmla="*/ 2241 h 2651312"/>
              <a:gd name="connsiteX2" fmla="*/ 7799294 w 9641541"/>
              <a:gd name="connsiteY2" fmla="*/ 2180665 h 2651312"/>
              <a:gd name="connsiteX3" fmla="*/ 9641541 w 9641541"/>
              <a:gd name="connsiteY3" fmla="*/ 2651312 h 2651312"/>
              <a:gd name="connsiteX0" fmla="*/ 0 w 9641541"/>
              <a:gd name="connsiteY0" fmla="*/ 2384405 h 2868499"/>
              <a:gd name="connsiteX1" fmla="*/ 1626580 w 9641541"/>
              <a:gd name="connsiteY1" fmla="*/ 1081283 h 2868499"/>
              <a:gd name="connsiteX2" fmla="*/ 3872753 w 9641541"/>
              <a:gd name="connsiteY2" fmla="*/ 219428 h 2868499"/>
              <a:gd name="connsiteX3" fmla="*/ 7799294 w 9641541"/>
              <a:gd name="connsiteY3" fmla="*/ 2397852 h 2868499"/>
              <a:gd name="connsiteX4" fmla="*/ 9641541 w 9641541"/>
              <a:gd name="connsiteY4" fmla="*/ 2868499 h 2868499"/>
              <a:gd name="connsiteX0" fmla="*/ 0 w 9641541"/>
              <a:gd name="connsiteY0" fmla="*/ 2264392 h 2748486"/>
              <a:gd name="connsiteX1" fmla="*/ 707056 w 9641541"/>
              <a:gd name="connsiteY1" fmla="*/ 1681351 h 2748486"/>
              <a:gd name="connsiteX2" fmla="*/ 3872753 w 9641541"/>
              <a:gd name="connsiteY2" fmla="*/ 99415 h 2748486"/>
              <a:gd name="connsiteX3" fmla="*/ 7799294 w 9641541"/>
              <a:gd name="connsiteY3" fmla="*/ 2277839 h 2748486"/>
              <a:gd name="connsiteX4" fmla="*/ 9641541 w 9641541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401430 h 2748486"/>
              <a:gd name="connsiteX1" fmla="*/ 1856022 w 10790507"/>
              <a:gd name="connsiteY1" fmla="*/ 1681351 h 2748486"/>
              <a:gd name="connsiteX2" fmla="*/ 5021719 w 10790507"/>
              <a:gd name="connsiteY2" fmla="*/ 99415 h 2748486"/>
              <a:gd name="connsiteX3" fmla="*/ 8948260 w 10790507"/>
              <a:gd name="connsiteY3" fmla="*/ 2277839 h 2748486"/>
              <a:gd name="connsiteX4" fmla="*/ 10790507 w 10790507"/>
              <a:gd name="connsiteY4" fmla="*/ 2748486 h 2748486"/>
              <a:gd name="connsiteX0" fmla="*/ 0 w 10790507"/>
              <a:gd name="connsiteY0" fmla="*/ 2302015 h 2649071"/>
              <a:gd name="connsiteX1" fmla="*/ 1856022 w 10790507"/>
              <a:gd name="connsiteY1" fmla="*/ 1581936 h 2649071"/>
              <a:gd name="connsiteX2" fmla="*/ 5021719 w 10790507"/>
              <a:gd name="connsiteY2" fmla="*/ 0 h 2649071"/>
              <a:gd name="connsiteX3" fmla="*/ 7954377 w 10790507"/>
              <a:gd name="connsiteY3" fmla="*/ 1581935 h 2649071"/>
              <a:gd name="connsiteX4" fmla="*/ 10790507 w 10790507"/>
              <a:gd name="connsiteY4" fmla="*/ 2649071 h 2649071"/>
              <a:gd name="connsiteX0" fmla="*/ 0 w 9810398"/>
              <a:gd name="connsiteY0" fmla="*/ 2302015 h 2302015"/>
              <a:gd name="connsiteX1" fmla="*/ 1856022 w 9810398"/>
              <a:gd name="connsiteY1" fmla="*/ 1581936 h 2302015"/>
              <a:gd name="connsiteX2" fmla="*/ 5021719 w 9810398"/>
              <a:gd name="connsiteY2" fmla="*/ 0 h 2302015"/>
              <a:gd name="connsiteX3" fmla="*/ 7954377 w 9810398"/>
              <a:gd name="connsiteY3" fmla="*/ 1581935 h 2302015"/>
              <a:gd name="connsiteX4" fmla="*/ 9810398 w 9810398"/>
              <a:gd name="connsiteY4" fmla="*/ 2230007 h 2302015"/>
              <a:gd name="connsiteX0" fmla="*/ 0 w 9810398"/>
              <a:gd name="connsiteY0" fmla="*/ 2314016 h 2314016"/>
              <a:gd name="connsiteX1" fmla="*/ 2209549 w 9810398"/>
              <a:gd name="connsiteY1" fmla="*/ 1521928 h 2314016"/>
              <a:gd name="connsiteX2" fmla="*/ 5021719 w 9810398"/>
              <a:gd name="connsiteY2" fmla="*/ 12001 h 2314016"/>
              <a:gd name="connsiteX3" fmla="*/ 7954377 w 9810398"/>
              <a:gd name="connsiteY3" fmla="*/ 1593936 h 2314016"/>
              <a:gd name="connsiteX4" fmla="*/ 9810398 w 9810398"/>
              <a:gd name="connsiteY4" fmla="*/ 2242008 h 2314016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954377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242008 h 2242008"/>
              <a:gd name="connsiteX1" fmla="*/ 2209549 w 9810398"/>
              <a:gd name="connsiteY1" fmla="*/ 1521928 h 2242008"/>
              <a:gd name="connsiteX2" fmla="*/ 5021719 w 9810398"/>
              <a:gd name="connsiteY2" fmla="*/ 12001 h 2242008"/>
              <a:gd name="connsiteX3" fmla="*/ 7865995 w 9810398"/>
              <a:gd name="connsiteY3" fmla="*/ 1593936 h 2242008"/>
              <a:gd name="connsiteX4" fmla="*/ 9810398 w 9810398"/>
              <a:gd name="connsiteY4" fmla="*/ 2242008 h 2242008"/>
              <a:gd name="connsiteX0" fmla="*/ 0 w 9810398"/>
              <a:gd name="connsiteY0" fmla="*/ 2820313 h 2820313"/>
              <a:gd name="connsiteX1" fmla="*/ 2209549 w 9810398"/>
              <a:gd name="connsiteY1" fmla="*/ 2100233 h 2820313"/>
              <a:gd name="connsiteX2" fmla="*/ 4772626 w 9810398"/>
              <a:gd name="connsiteY2" fmla="*/ 12001 h 2820313"/>
              <a:gd name="connsiteX3" fmla="*/ 7865995 w 9810398"/>
              <a:gd name="connsiteY3" fmla="*/ 2172241 h 2820313"/>
              <a:gd name="connsiteX4" fmla="*/ 9810398 w 9810398"/>
              <a:gd name="connsiteY4" fmla="*/ 2820313 h 282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398" h="2820313">
                <a:moveTo>
                  <a:pt x="0" y="2820313"/>
                </a:moveTo>
                <a:cubicBezTo>
                  <a:pt x="1064999" y="2782257"/>
                  <a:pt x="1492451" y="2573676"/>
                  <a:pt x="2209549" y="2100233"/>
                </a:cubicBezTo>
                <a:cubicBezTo>
                  <a:pt x="2983179" y="1585124"/>
                  <a:pt x="3829885" y="0"/>
                  <a:pt x="4772626" y="12001"/>
                </a:cubicBezTo>
                <a:cubicBezTo>
                  <a:pt x="5715367" y="24002"/>
                  <a:pt x="7026366" y="1704189"/>
                  <a:pt x="7865995" y="2172241"/>
                </a:cubicBezTo>
                <a:cubicBezTo>
                  <a:pt x="8705624" y="2640293"/>
                  <a:pt x="9370007" y="2805745"/>
                  <a:pt x="9810398" y="2820313"/>
                </a:cubicBezTo>
              </a:path>
            </a:pathLst>
          </a:custGeom>
          <a:blipFill>
            <a:blip r:embed="rId3" cstate="print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形标注 12"/>
          <p:cNvSpPr/>
          <p:nvPr/>
        </p:nvSpPr>
        <p:spPr>
          <a:xfrm>
            <a:off x="2267745" y="1412776"/>
            <a:ext cx="1363234" cy="904653"/>
          </a:xfrm>
          <a:prstGeom prst="wedgeEllipseCallout">
            <a:avLst>
              <a:gd name="adj1" fmla="val 62930"/>
              <a:gd name="adj2" fmla="val 120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稀有种类型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4" name="椭圆形标注 13"/>
          <p:cNvSpPr/>
          <p:nvPr/>
        </p:nvSpPr>
        <p:spPr>
          <a:xfrm>
            <a:off x="683568" y="2420888"/>
            <a:ext cx="1393752" cy="912968"/>
          </a:xfrm>
          <a:prstGeom prst="wedgeEllipseCallout">
            <a:avLst>
              <a:gd name="adj1" fmla="val 28565"/>
              <a:gd name="adj2" fmla="val 12878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稀有种类型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5" name="椭圆形标注 14"/>
          <p:cNvSpPr/>
          <p:nvPr/>
        </p:nvSpPr>
        <p:spPr>
          <a:xfrm>
            <a:off x="5040870" y="1851079"/>
            <a:ext cx="2986263" cy="417302"/>
          </a:xfrm>
          <a:prstGeom prst="wedgeEllipseCallout">
            <a:avLst>
              <a:gd name="adj1" fmla="val -44210"/>
              <a:gd name="adj2" fmla="val 115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可获得能量分布</a:t>
            </a:r>
            <a:endParaRPr lang="zh-CN" altLang="en-US" dirty="0"/>
          </a:p>
        </p:txBody>
      </p:sp>
      <p:sp>
        <p:nvSpPr>
          <p:cNvPr id="16" name="椭圆形标注 15"/>
          <p:cNvSpPr/>
          <p:nvPr/>
        </p:nvSpPr>
        <p:spPr>
          <a:xfrm>
            <a:off x="6499277" y="2488701"/>
            <a:ext cx="2105171" cy="417302"/>
          </a:xfrm>
          <a:prstGeom prst="wedgeEllipseCallout">
            <a:avLst>
              <a:gd name="adj1" fmla="val -131407"/>
              <a:gd name="adj2" fmla="val 252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优势种</a:t>
            </a:r>
            <a:endParaRPr lang="zh-CN" altLang="en-US" dirty="0"/>
          </a:p>
        </p:txBody>
      </p:sp>
      <p:sp>
        <p:nvSpPr>
          <p:cNvPr id="17" name="椭圆形标注 16"/>
          <p:cNvSpPr/>
          <p:nvPr/>
        </p:nvSpPr>
        <p:spPr>
          <a:xfrm>
            <a:off x="6985413" y="3224419"/>
            <a:ext cx="1547027" cy="417302"/>
          </a:xfrm>
          <a:prstGeom prst="wedgeEllipseCallout">
            <a:avLst>
              <a:gd name="adj1" fmla="val -103487"/>
              <a:gd name="adj2" fmla="val 32491"/>
            </a:avLst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常见种</a:t>
            </a:r>
            <a:endParaRPr lang="zh-CN" altLang="en-US" dirty="0"/>
          </a:p>
        </p:txBody>
      </p:sp>
      <p:cxnSp>
        <p:nvCxnSpPr>
          <p:cNvPr id="19" name="直接箭头连接符 18"/>
          <p:cNvCxnSpPr>
            <a:stCxn id="6" idx="0"/>
          </p:cNvCxnSpPr>
          <p:nvPr/>
        </p:nvCxnSpPr>
        <p:spPr>
          <a:xfrm flipV="1">
            <a:off x="596200" y="1556792"/>
            <a:ext cx="1532" cy="2746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2145366"/>
            <a:ext cx="445252" cy="377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/>
              <a:t>能量</a:t>
            </a:r>
            <a:endParaRPr lang="zh-CN" altLang="en-US" dirty="0"/>
          </a:p>
        </p:txBody>
      </p:sp>
      <p:cxnSp>
        <p:nvCxnSpPr>
          <p:cNvPr id="22" name="直接箭头连接符 21"/>
          <p:cNvCxnSpPr>
            <a:stCxn id="6" idx="0"/>
          </p:cNvCxnSpPr>
          <p:nvPr/>
        </p:nvCxnSpPr>
        <p:spPr>
          <a:xfrm>
            <a:off x="596200" y="4303472"/>
            <a:ext cx="7917069" cy="1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93757" y="4401568"/>
            <a:ext cx="1626715" cy="251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维生态位空间</a:t>
            </a:r>
            <a:endParaRPr lang="zh-CN" altLang="en-US" dirty="0"/>
          </a:p>
        </p:txBody>
      </p:sp>
      <p:sp>
        <p:nvSpPr>
          <p:cNvPr id="26" name="内容占位符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7220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稀有种类型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：与优势种竞争同一资源，由于相对的竞争弱势（更窄的生态位宽度等）。（稀有度低，通常能够稳定存在）</a:t>
            </a:r>
            <a:endParaRPr lang="en-US" altLang="zh-CN" dirty="0" smtClean="0"/>
          </a:p>
          <a:p>
            <a:r>
              <a:rPr lang="zh-CN" altLang="en-US" dirty="0" smtClean="0"/>
              <a:t>稀有种类型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：利用能量输入少的生态位空间。（稀有度高，生命周期短，可能不能稳定存在）</a:t>
            </a:r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物种能量关系</a:t>
            </a:r>
            <a:r>
              <a:rPr lang="en-US" altLang="zh-CN" dirty="0" smtClean="0"/>
              <a:t>——SER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6033045"/>
            <a:ext cx="8229600" cy="824955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Global patterns in biodiversity NATURE | VOL 405 | 11 MAY 2000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556792"/>
            <a:ext cx="813690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讨论 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：生态位理论下的中性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00958" y="60007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尺度</a:t>
            </a:r>
            <a:endParaRPr lang="zh-CN" altLang="en-US" dirty="0"/>
          </a:p>
        </p:txBody>
      </p:sp>
      <p:pic>
        <p:nvPicPr>
          <p:cNvPr id="19" name="图片 18" descr="图片1.png"/>
          <p:cNvPicPr>
            <a:picLocks noChangeAspect="1"/>
          </p:cNvPicPr>
          <p:nvPr/>
        </p:nvPicPr>
        <p:blipFill>
          <a:blip r:embed="rId2" cstate="print"/>
          <a:srcRect b="9101"/>
          <a:stretch>
            <a:fillRect/>
          </a:stretch>
        </p:blipFill>
        <p:spPr>
          <a:xfrm>
            <a:off x="1000100" y="1214422"/>
            <a:ext cx="7451600" cy="47149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8596" y="1500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强度</a:t>
            </a:r>
            <a:endParaRPr lang="zh-CN" altLang="en-US" dirty="0"/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1321571" y="3607595"/>
            <a:ext cx="4500594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393273" y="3536157"/>
            <a:ext cx="4500594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15140" y="2428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生境过滤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57290" y="22859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竞争排斥</a:t>
            </a:r>
            <a:endParaRPr lang="zh-CN" altLang="en-US" dirty="0"/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571868" y="2071678"/>
            <a:ext cx="2071702" cy="1588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57686" y="16430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e.cn/cysc/ny/hgny/200911/10/W020091110340473787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40083" cy="4005064"/>
          </a:xfrm>
          <a:prstGeom prst="rect">
            <a:avLst/>
          </a:prstGeom>
          <a:noFill/>
        </p:spPr>
      </p:pic>
      <p:pic>
        <p:nvPicPr>
          <p:cNvPr id="1026" name="Picture 2" descr="http://images.55bbs.com/day_051114/wNnA2bXEtbC44g==_EfFFdkzU86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7104"/>
            <a:ext cx="5364088" cy="4430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讨论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：模型对多样性与稳定性的解释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生态系统稳定性一个重要表现方面就是生产力的稳定性。</a:t>
            </a:r>
            <a:endParaRPr lang="en-US" altLang="zh-CN" dirty="0" smtClean="0"/>
          </a:p>
          <a:p>
            <a:r>
              <a:rPr lang="zh-CN" altLang="en-US" dirty="0" smtClean="0"/>
              <a:t>物种多样性小的生态系统（如</a:t>
            </a:r>
            <a:r>
              <a:rPr lang="en-US" altLang="zh-CN" dirty="0" smtClean="0"/>
              <a:t>GTS</a:t>
            </a:r>
            <a:r>
              <a:rPr lang="zh-CN" altLang="en-US" dirty="0" smtClean="0"/>
              <a:t>），物种之间更多的是竞争同种资源，当环境条件波动时（生态位空间中可获得能量的分布范围移动），对生产力影响大，而对于</a:t>
            </a:r>
            <a:r>
              <a:rPr lang="en-US" altLang="zh-CN" dirty="0" smtClean="0"/>
              <a:t>BCI</a:t>
            </a:r>
            <a:r>
              <a:rPr lang="zh-CN" altLang="en-US" dirty="0" smtClean="0"/>
              <a:t>这样的系统，由于被利用的生态位幅度宽，因而优势种生产力的减少能被稀有种的增加所缓解。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讨论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NDT</a:t>
            </a:r>
            <a:r>
              <a:rPr lang="zh-CN" altLang="en-US" dirty="0" smtClean="0"/>
              <a:t>效应强度预测了多度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eihaiphoto.com/bbs/attachments/dvbbs/20065251112592514.jpg"/>
          <p:cNvPicPr>
            <a:picLocks noChangeAspect="1" noChangeArrowheads="1"/>
          </p:cNvPicPr>
          <p:nvPr/>
        </p:nvPicPr>
        <p:blipFill>
          <a:blip r:embed="rId2" cstate="print"/>
          <a:srcRect l="28626" t="24289" r="29104" b="24022"/>
          <a:stretch>
            <a:fillRect/>
          </a:stretch>
        </p:blipFill>
        <p:spPr bwMode="auto">
          <a:xfrm>
            <a:off x="683568" y="620688"/>
            <a:ext cx="3816424" cy="55892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76056" y="2564904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/>
              <a:t>谢谢</a:t>
            </a:r>
            <a:endParaRPr lang="zh-CN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数据来源</a:t>
            </a:r>
            <a:endParaRPr lang="zh-CN" altLang="en-US" dirty="0"/>
          </a:p>
        </p:txBody>
      </p:sp>
      <p:pic>
        <p:nvPicPr>
          <p:cNvPr id="4" name="内容占位符 3" descr="CTFS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6030" y="1643050"/>
            <a:ext cx="9320030" cy="4500594"/>
          </a:xfrm>
        </p:spPr>
      </p:pic>
      <p:sp>
        <p:nvSpPr>
          <p:cNvPr id="5" name="流程图: 或者 4"/>
          <p:cNvSpPr/>
          <p:nvPr/>
        </p:nvSpPr>
        <p:spPr>
          <a:xfrm>
            <a:off x="2357422" y="3786190"/>
            <a:ext cx="214314" cy="214314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或者 5"/>
          <p:cNvSpPr/>
          <p:nvPr/>
        </p:nvSpPr>
        <p:spPr>
          <a:xfrm>
            <a:off x="7286644" y="3357562"/>
            <a:ext cx="214314" cy="214314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或者 6"/>
          <p:cNvSpPr/>
          <p:nvPr/>
        </p:nvSpPr>
        <p:spPr>
          <a:xfrm>
            <a:off x="7429520" y="3143248"/>
            <a:ext cx="214314" cy="214314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形标注 8"/>
          <p:cNvSpPr/>
          <p:nvPr/>
        </p:nvSpPr>
        <p:spPr>
          <a:xfrm>
            <a:off x="2071670" y="2500306"/>
            <a:ext cx="1714512" cy="785818"/>
          </a:xfrm>
          <a:prstGeom prst="wedgeEllipseCallout">
            <a:avLst>
              <a:gd name="adj1" fmla="val -27892"/>
              <a:gd name="adj2" fmla="val 113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BCI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7000892" y="1785926"/>
            <a:ext cx="2428892" cy="785818"/>
          </a:xfrm>
          <a:prstGeom prst="wedgeEllipseCallout">
            <a:avLst>
              <a:gd name="adj1" fmla="val -25678"/>
              <a:gd name="adj2" fmla="val 122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</a:rPr>
              <a:t>古田山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4429124" y="2214554"/>
            <a:ext cx="2428892" cy="785818"/>
          </a:xfrm>
          <a:prstGeom prst="wedgeEllipseCallout">
            <a:avLst>
              <a:gd name="adj1" fmla="val 67886"/>
              <a:gd name="adj2" fmla="val 105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>
                <a:solidFill>
                  <a:srgbClr val="FF0000"/>
                </a:solidFill>
              </a:rPr>
              <a:t>鼎湖山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稀有种与物种多样性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26"/>
            <a:ext cx="578647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形标注 4"/>
          <p:cNvSpPr/>
          <p:nvPr/>
        </p:nvSpPr>
        <p:spPr>
          <a:xfrm>
            <a:off x="3714745" y="3786166"/>
            <a:ext cx="914400" cy="612648"/>
          </a:xfrm>
          <a:prstGeom prst="wedgeEllipseCallout">
            <a:avLst>
              <a:gd name="adj1" fmla="val -109068"/>
              <a:gd name="adj2" fmla="val -97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BCI</a:t>
            </a:r>
            <a:endParaRPr lang="zh-CN" altLang="en-US" dirty="0"/>
          </a:p>
        </p:txBody>
      </p:sp>
      <p:sp>
        <p:nvSpPr>
          <p:cNvPr id="6" name="椭圆形标注 5"/>
          <p:cNvSpPr/>
          <p:nvPr/>
        </p:nvSpPr>
        <p:spPr>
          <a:xfrm>
            <a:off x="4214811" y="2928910"/>
            <a:ext cx="914400" cy="612648"/>
          </a:xfrm>
          <a:prstGeom prst="wedgeEllipseCallout">
            <a:avLst>
              <a:gd name="adj1" fmla="val -135539"/>
              <a:gd name="adj2" fmla="val -82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DHS</a:t>
            </a:r>
            <a:endParaRPr lang="zh-CN" altLang="en-US" dirty="0"/>
          </a:p>
        </p:txBody>
      </p:sp>
      <p:sp>
        <p:nvSpPr>
          <p:cNvPr id="7" name="椭圆形标注 6"/>
          <p:cNvSpPr/>
          <p:nvPr/>
        </p:nvSpPr>
        <p:spPr>
          <a:xfrm>
            <a:off x="2285985" y="1214398"/>
            <a:ext cx="914400" cy="612648"/>
          </a:xfrm>
          <a:prstGeom prst="wedgeEllipseCallout">
            <a:avLst>
              <a:gd name="adj1" fmla="val 73284"/>
              <a:gd name="adj2" fmla="val 172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GTS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964382" y="4179075"/>
            <a:ext cx="392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1107258" y="4179075"/>
            <a:ext cx="3929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形标注 10"/>
          <p:cNvSpPr/>
          <p:nvPr/>
        </p:nvSpPr>
        <p:spPr>
          <a:xfrm>
            <a:off x="5286381" y="3714728"/>
            <a:ext cx="2071702" cy="612648"/>
          </a:xfrm>
          <a:prstGeom prst="wedgeEllipseCallout">
            <a:avLst>
              <a:gd name="adj1" fmla="val -156625"/>
              <a:gd name="adj2" fmla="val -12187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（</a:t>
            </a:r>
            <a:r>
              <a:rPr lang="en-US" altLang="zh-CN" dirty="0" smtClean="0"/>
              <a:t>23,79.79</a:t>
            </a:r>
            <a:r>
              <a:rPr lang="zh-CN" altLang="en-US" dirty="0" smtClean="0"/>
              <a:t>％）</a:t>
            </a:r>
            <a:endParaRPr lang="zh-CN" altLang="en-US" dirty="0"/>
          </a:p>
        </p:txBody>
      </p:sp>
      <p:sp>
        <p:nvSpPr>
          <p:cNvPr id="12" name="椭圆形标注 11"/>
          <p:cNvSpPr/>
          <p:nvPr/>
        </p:nvSpPr>
        <p:spPr>
          <a:xfrm>
            <a:off x="4929191" y="5000612"/>
            <a:ext cx="2071702" cy="612648"/>
          </a:xfrm>
          <a:prstGeom prst="wedgeEllipseCallout">
            <a:avLst>
              <a:gd name="adj1" fmla="val -145591"/>
              <a:gd name="adj2" fmla="val -20089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（</a:t>
            </a:r>
            <a:r>
              <a:rPr lang="en-US" altLang="zh-CN" dirty="0" smtClean="0"/>
              <a:t>8,48.25</a:t>
            </a:r>
            <a:r>
              <a:rPr lang="zh-CN" altLang="en-US" dirty="0" smtClean="0"/>
              <a:t>％）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研究方法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谱系距离概念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834880" cy="3484983"/>
          </a:xfrm>
        </p:spPr>
        <p:txBody>
          <a:bodyPr/>
          <a:lstStyle/>
          <a:p>
            <a:r>
              <a:rPr lang="zh-CN" altLang="en-US" dirty="0" smtClean="0"/>
              <a:t>通常谱系距离指两个物种在谱系树上最近的分歧时间。图中物种</a:t>
            </a:r>
            <a:r>
              <a:rPr lang="en-US" altLang="zh-CN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的谱系距离是</a:t>
            </a:r>
            <a:r>
              <a:rPr lang="en-US" altLang="zh-CN" dirty="0" smtClean="0"/>
              <a:t>3ma.</a:t>
            </a: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6036479" y="2178835"/>
            <a:ext cx="10715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5607851" y="3250405"/>
            <a:ext cx="1071570" cy="0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6465107" y="3250405"/>
            <a:ext cx="1071570" cy="0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43636" y="2714620"/>
            <a:ext cx="857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400050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A</a:t>
            </a:r>
            <a:endParaRPr lang="zh-CN" alt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4000504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B</a:t>
            </a:r>
            <a:endParaRPr lang="zh-CN" alt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29249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3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最近分化时间</a:t>
            </a:r>
            <a:r>
              <a:rPr lang="en-US" altLang="zh-CN" dirty="0" smtClean="0"/>
              <a:t>(NDT)</a:t>
            </a:r>
            <a:endParaRPr lang="zh-CN" altLang="en-US" dirty="0"/>
          </a:p>
        </p:txBody>
      </p:sp>
      <p:grpSp>
        <p:nvGrpSpPr>
          <p:cNvPr id="73" name="组合 72"/>
          <p:cNvGrpSpPr/>
          <p:nvPr/>
        </p:nvGrpSpPr>
        <p:grpSpPr>
          <a:xfrm>
            <a:off x="214283" y="1428737"/>
            <a:ext cx="3853661" cy="4304519"/>
            <a:chOff x="214282" y="1428736"/>
            <a:chExt cx="4469623" cy="519859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14414" y="2214554"/>
              <a:ext cx="228601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2928926" y="2786058"/>
              <a:ext cx="114300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>
              <a:off x="678629" y="2750339"/>
              <a:ext cx="10715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14348" y="3286124"/>
              <a:ext cx="100013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-535817" y="4536289"/>
              <a:ext cx="2500330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5400000">
              <a:off x="892943" y="4107661"/>
              <a:ext cx="164307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7290" y="4929198"/>
              <a:ext cx="71438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5400000">
              <a:off x="1643042" y="5357826"/>
              <a:ext cx="857256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5400000">
              <a:off x="928662" y="5357826"/>
              <a:ext cx="857256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928926" y="3357562"/>
              <a:ext cx="121444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5400000">
              <a:off x="2143108" y="4143380"/>
              <a:ext cx="157163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643174" y="4929198"/>
              <a:ext cx="57150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5400000">
              <a:off x="2786050" y="5357826"/>
              <a:ext cx="857256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>
              <a:off x="2214546" y="5357826"/>
              <a:ext cx="857256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3357554" y="4143380"/>
              <a:ext cx="157163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857620" y="4929198"/>
              <a:ext cx="57150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5400000">
              <a:off x="4000496" y="5357826"/>
              <a:ext cx="857256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5400000">
              <a:off x="3428992" y="5357826"/>
              <a:ext cx="857256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14282" y="4286256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/>
                <a:t>3</a:t>
              </a:r>
              <a:endParaRPr lang="zh-CN" altLang="en-US" sz="48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4348" y="2428868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00364" y="2357430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71604" y="5000636"/>
              <a:ext cx="49725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14414" y="3714752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/>
                <a:t>2</a:t>
              </a:r>
              <a:endParaRPr lang="zh-CN" altLang="en-US" sz="4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24" y="5000636"/>
              <a:ext cx="49725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43108" y="5000636"/>
              <a:ext cx="49725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14612" y="5000636"/>
              <a:ext cx="49725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57554" y="5000636"/>
              <a:ext cx="49725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9058" y="5000636"/>
              <a:ext cx="49725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4800" dirty="0" smtClean="0"/>
                <a:t>1</a:t>
              </a:r>
              <a:endParaRPr lang="zh-CN" altLang="en-US" sz="4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428860" y="3714752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/>
                <a:t>2</a:t>
              </a:r>
              <a:endParaRPr lang="zh-CN" altLang="en-US" sz="4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43306" y="3714752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/>
                <a:t>2</a:t>
              </a:r>
              <a:endParaRPr lang="zh-CN" altLang="en-US" sz="4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00100" y="1500174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/>
                <a:t>群落谱系结构</a:t>
              </a:r>
              <a:endParaRPr lang="zh-CN" altLang="en-US" sz="3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8596" y="5857892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A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71538" y="5857892"/>
              <a:ext cx="4908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B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85918" y="5857892"/>
              <a:ext cx="4860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C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57422" y="5857892"/>
              <a:ext cx="5325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D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28926" y="5857892"/>
              <a:ext cx="4603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E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71868" y="5857892"/>
              <a:ext cx="4443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F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43372" y="5857892"/>
              <a:ext cx="5405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G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 rot="5400000">
              <a:off x="2107389" y="1821645"/>
              <a:ext cx="785818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4929190" y="1571612"/>
            <a:ext cx="2811162" cy="2649476"/>
            <a:chOff x="4929190" y="1571612"/>
            <a:chExt cx="3143272" cy="3023550"/>
          </a:xfrm>
        </p:grpSpPr>
        <p:sp>
          <p:nvSpPr>
            <p:cNvPr id="77" name="椭圆 76"/>
            <p:cNvSpPr/>
            <p:nvPr/>
          </p:nvSpPr>
          <p:spPr>
            <a:xfrm>
              <a:off x="4929190" y="1571612"/>
              <a:ext cx="3143272" cy="24288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0" name="图片 79" descr="tree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256" y="1857364"/>
              <a:ext cx="857256" cy="938899"/>
            </a:xfrm>
            <a:prstGeom prst="rect">
              <a:avLst/>
            </a:prstGeom>
          </p:spPr>
        </p:pic>
        <p:pic>
          <p:nvPicPr>
            <p:cNvPr id="81" name="图片 80" descr="tree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3702" y="2143116"/>
              <a:ext cx="1346032" cy="774603"/>
            </a:xfrm>
            <a:prstGeom prst="rect">
              <a:avLst/>
            </a:prstGeom>
          </p:spPr>
        </p:pic>
        <p:pic>
          <p:nvPicPr>
            <p:cNvPr id="82" name="图片 81" descr="tree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9322" y="2857496"/>
              <a:ext cx="1071570" cy="1012449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5214942" y="2143116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A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643702" y="1928802"/>
              <a:ext cx="4908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B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43570" y="3071810"/>
              <a:ext cx="5325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>
                  <a:solidFill>
                    <a:srgbClr val="00B050"/>
                  </a:solidFill>
                </a:rPr>
                <a:t>D</a:t>
              </a:r>
              <a:endParaRPr lang="zh-CN" alt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143504" y="4071942"/>
              <a:ext cx="2791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/>
                <a:t>样方</a:t>
              </a:r>
              <a:r>
                <a:rPr lang="en-US" altLang="zh-CN" sz="2800" dirty="0" smtClean="0"/>
                <a:t>X</a:t>
              </a:r>
              <a:r>
                <a:rPr lang="zh-CN" altLang="en-US" sz="2800" dirty="0" smtClean="0"/>
                <a:t>：</a:t>
              </a:r>
              <a:r>
                <a:rPr lang="en-US" altLang="zh-CN" sz="2800" dirty="0" smtClean="0"/>
                <a:t>A</a:t>
              </a:r>
              <a:r>
                <a:rPr lang="zh-CN" altLang="en-US" sz="2800" dirty="0" smtClean="0"/>
                <a:t>、</a:t>
              </a:r>
              <a:r>
                <a:rPr lang="en-US" altLang="zh-CN" sz="2800" dirty="0" smtClean="0"/>
                <a:t>B</a:t>
              </a:r>
              <a:r>
                <a:rPr lang="zh-CN" altLang="en-US" sz="2800" dirty="0" smtClean="0"/>
                <a:t>、</a:t>
              </a:r>
              <a:r>
                <a:rPr lang="en-US" altLang="zh-CN" sz="2800" dirty="0" smtClean="0"/>
                <a:t>D</a:t>
              </a:r>
              <a:endParaRPr lang="zh-CN" altLang="en-US" sz="2800" dirty="0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004047" y="4221088"/>
            <a:ext cx="2307676" cy="1450420"/>
            <a:chOff x="5078943" y="4714884"/>
            <a:chExt cx="2509808" cy="1928802"/>
          </a:xfrm>
        </p:grpSpPr>
        <p:sp>
          <p:nvSpPr>
            <p:cNvPr id="88" name="TextBox 87"/>
            <p:cNvSpPr txBox="1"/>
            <p:nvPr/>
          </p:nvSpPr>
          <p:spPr>
            <a:xfrm rot="10800000">
              <a:off x="5078943" y="5385189"/>
              <a:ext cx="923330" cy="116102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4800" dirty="0" smtClean="0"/>
                <a:t>NDT</a:t>
              </a:r>
              <a:endParaRPr lang="zh-CN" altLang="en-US" sz="4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929322" y="4714884"/>
              <a:ext cx="1659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/>
                <a:t>A</a:t>
              </a:r>
              <a:r>
                <a:rPr lang="en-US" altLang="zh-CN" sz="3600" dirty="0" smtClean="0">
                  <a:sym typeface="Wingdings" pitchFamily="2" charset="2"/>
                </a:rPr>
                <a:t>B=3</a:t>
              </a:r>
              <a:endParaRPr lang="zh-CN" altLang="en-US" sz="36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929322" y="5357826"/>
              <a:ext cx="1638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ym typeface="Wingdings" pitchFamily="2" charset="2"/>
                </a:rPr>
                <a:t>CB=1</a:t>
              </a:r>
              <a:endParaRPr lang="zh-CN" altLang="en-US" sz="36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929322" y="5997355"/>
              <a:ext cx="16498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ym typeface="Wingdings" pitchFamily="2" charset="2"/>
                </a:rPr>
                <a:t>ED=1</a:t>
              </a:r>
              <a:endParaRPr lang="zh-CN" altLang="en-US" sz="3600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51520" y="578078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3200" dirty="0" smtClean="0"/>
              <a:t>NDT</a:t>
            </a:r>
            <a:r>
              <a:rPr lang="zh-CN" altLang="en-US" sz="3200" dirty="0" smtClean="0"/>
              <a:t>代表这一个物种与一个群落中其它物种整体上的亲缘关系的远近。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NDT</a:t>
            </a:r>
            <a:r>
              <a:rPr lang="zh-CN" altLang="en-US" dirty="0" smtClean="0"/>
              <a:t>与生态位过程</a:t>
            </a:r>
            <a:endParaRPr lang="zh-CN" altLang="en-US" dirty="0"/>
          </a:p>
        </p:txBody>
      </p:sp>
      <p:pic>
        <p:nvPicPr>
          <p:cNvPr id="1026" name="Picture 2" descr="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NDT</a:t>
            </a:r>
            <a:r>
              <a:rPr lang="zh-CN" altLang="en-US" dirty="0" smtClean="0"/>
              <a:t>作用的检验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1229</Words>
  <Application>Microsoft Office PowerPoint</Application>
  <PresentationFormat>全屏显示(4:3)</PresentationFormat>
  <Paragraphs>250</Paragraphs>
  <Slides>22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植物群落稀有种生存策略分析</vt:lpstr>
      <vt:lpstr>幻灯片 2</vt:lpstr>
      <vt:lpstr>数据来源</vt:lpstr>
      <vt:lpstr>稀有种与物种多样性</vt:lpstr>
      <vt:lpstr>研究方法</vt:lpstr>
      <vt:lpstr>谱系距离概念</vt:lpstr>
      <vt:lpstr>最近分化时间(NDT)</vt:lpstr>
      <vt:lpstr>NDT与生态位过程</vt:lpstr>
      <vt:lpstr>NDT作用的检验</vt:lpstr>
      <vt:lpstr>稀有种的获取</vt:lpstr>
      <vt:lpstr>Logistic回归结果解释</vt:lpstr>
      <vt:lpstr>研究尺度</vt:lpstr>
      <vt:lpstr>数据分析:空间尺度1</vt:lpstr>
      <vt:lpstr>数据分析:空间尺度2</vt:lpstr>
      <vt:lpstr>数据分析:时间尺度</vt:lpstr>
      <vt:lpstr>结果</vt:lpstr>
      <vt:lpstr>物种共存及多度模型</vt:lpstr>
      <vt:lpstr>物种能量关系——SER</vt:lpstr>
      <vt:lpstr>讨论 1：生态位理论下的中性</vt:lpstr>
      <vt:lpstr>讨论2：模型对多样性与稳定性的解释</vt:lpstr>
      <vt:lpstr>讨论3：NDT效应强度预测了多度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生态位理论与植物群落物种共存</dc:title>
  <dc:creator>huangjianxiong</dc:creator>
  <cp:lastModifiedBy>huangjianxiong</cp:lastModifiedBy>
  <cp:revision>301</cp:revision>
  <dcterms:created xsi:type="dcterms:W3CDTF">2010-09-06T01:56:44Z</dcterms:created>
  <dcterms:modified xsi:type="dcterms:W3CDTF">2010-11-03T00:29:49Z</dcterms:modified>
</cp:coreProperties>
</file>